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5"/>
  </p:notesMasterIdLst>
  <p:sldIdLst>
    <p:sldId id="276" r:id="rId2"/>
    <p:sldId id="263" r:id="rId3"/>
    <p:sldId id="273" r:id="rId4"/>
    <p:sldId id="274" r:id="rId5"/>
    <p:sldId id="275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316" r:id="rId14"/>
    <p:sldId id="317" r:id="rId15"/>
    <p:sldId id="318" r:id="rId16"/>
    <p:sldId id="319" r:id="rId17"/>
    <p:sldId id="321" r:id="rId18"/>
    <p:sldId id="320" r:id="rId19"/>
    <p:sldId id="284" r:id="rId20"/>
    <p:sldId id="285" r:id="rId21"/>
    <p:sldId id="335" r:id="rId22"/>
    <p:sldId id="336" r:id="rId23"/>
    <p:sldId id="337" r:id="rId24"/>
    <p:sldId id="338" r:id="rId25"/>
    <p:sldId id="286" r:id="rId26"/>
    <p:sldId id="287" r:id="rId27"/>
    <p:sldId id="325" r:id="rId28"/>
    <p:sldId id="326" r:id="rId29"/>
    <p:sldId id="322" r:id="rId30"/>
    <p:sldId id="323" r:id="rId31"/>
    <p:sldId id="324" r:id="rId32"/>
    <p:sldId id="290" r:id="rId33"/>
    <p:sldId id="291" r:id="rId34"/>
    <p:sldId id="327" r:id="rId35"/>
    <p:sldId id="328" r:id="rId36"/>
    <p:sldId id="329" r:id="rId37"/>
    <p:sldId id="330" r:id="rId38"/>
    <p:sldId id="331" r:id="rId39"/>
    <p:sldId id="332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340" r:id="rId48"/>
    <p:sldId id="299" r:id="rId49"/>
    <p:sldId id="300" r:id="rId50"/>
    <p:sldId id="341" r:id="rId51"/>
    <p:sldId id="301" r:id="rId52"/>
    <p:sldId id="302" r:id="rId53"/>
    <p:sldId id="303" r:id="rId54"/>
    <p:sldId id="339" r:id="rId55"/>
    <p:sldId id="306" r:id="rId56"/>
    <p:sldId id="307" r:id="rId57"/>
    <p:sldId id="308" r:id="rId58"/>
    <p:sldId id="309" r:id="rId59"/>
    <p:sldId id="310" r:id="rId60"/>
    <p:sldId id="312" r:id="rId61"/>
    <p:sldId id="333" r:id="rId62"/>
    <p:sldId id="334" r:id="rId63"/>
    <p:sldId id="315" r:id="rId64"/>
  </p:sldIdLst>
  <p:sldSz cx="9144000" cy="5143500" type="screen16x9"/>
  <p:notesSz cx="6858000" cy="9144000"/>
  <p:embeddedFontLst>
    <p:embeddedFont>
      <p:font typeface="Montserrat" panose="020B0604020202020204" charset="0"/>
      <p:regular r:id="rId66"/>
      <p:bold r:id="rId67"/>
      <p:italic r:id="rId68"/>
      <p:boldItalic r:id="rId69"/>
    </p:embeddedFont>
    <p:embeddedFont>
      <p:font typeface="Roboto" panose="020B0604020202020204" charset="0"/>
      <p:regular r:id="rId70"/>
      <p:bold r:id="rId71"/>
      <p:italic r:id="rId72"/>
      <p:bold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1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db3eab4e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db3eab4e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db6bb72b7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db6bb72b7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663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db6bb72b7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db6bb72b7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3101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db6bb72b7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db6bb72b7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158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db6bb72b7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db6bb72b7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8318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db6bb72b7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db6bb72b7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22501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db6bb72b7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db6bb72b7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40520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db6bb72b7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db6bb72b7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9345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db6bb72b7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db6bb72b7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56905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db6bb72b7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db6bb72b7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9198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db6bb72b7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db6bb72b7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5151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db3eab4ef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db3eab4ef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db6bb72b7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db6bb72b7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70338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db6bb72b7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db6bb72b7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2428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db6bb72b7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db6bb72b7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84209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db6bb72b7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db6bb72b7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06802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db6bb72b7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db6bb72b7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91797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db6bb72b7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db6bb72b7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47729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db6bb72b7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db6bb72b7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34300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db6bb72b7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db6bb72b7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55972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db6bb72b7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db6bb72b7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62271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db6bb72b7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db6bb72b7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196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db3eab4ef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db3eab4ef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db6bb72b7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db6bb72b7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45183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db6bb72b7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db6bb72b7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56295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db6bb72b7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db6bb72b7_0_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29417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db6bb72b7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db6bb72b7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80461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db6bb72b7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db6bb72b7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66754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15c750ab0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15c750ab0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86917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15c750ab0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15c750ab0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30348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dddea23a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dddea23a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63943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dddea23a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dddea23a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2728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dddea23a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dddea23a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1853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db3eab4ef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db3eab4ef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15c750ab0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15c750ab0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6196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112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db6bb72b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db6bb72b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7197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db6bb72b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db6bb72b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1306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db6bb72b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db6bb72b7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4440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db6bb72b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db6bb72b7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6607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s.com/pt_br/insights/big-data/what-is-big-data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apache.org/dist/spark/spark-2.4.4/" TargetMode="External"/><Relationship Id="rId2" Type="http://schemas.openxmlformats.org/officeDocument/2006/relationships/hyperlink" Target="https://drive.google.com/file/d/1s6BgmM5S1UVNYQJrPg_7Ix2MzSmwDQQb/view?usp=sharing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steveloughran/winutils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076903"/>
            <a:ext cx="6858000" cy="1790700"/>
          </a:xfrm>
        </p:spPr>
        <p:txBody>
          <a:bodyPr>
            <a:normAutofit fontScale="90000"/>
          </a:bodyPr>
          <a:lstStyle/>
          <a:p>
            <a:r>
              <a:rPr lang="pt-BR" sz="4050" b="1" dirty="0"/>
              <a:t>Curso big data com </a:t>
            </a:r>
            <a:r>
              <a:rPr lang="pt-BR" sz="4050" b="1" dirty="0" err="1" smtClean="0"/>
              <a:t>MapReduce</a:t>
            </a:r>
            <a:r>
              <a:rPr lang="pt-BR" sz="4050" b="1" dirty="0" smtClean="0"/>
              <a:t> </a:t>
            </a:r>
            <a:r>
              <a:rPr lang="pt-BR" sz="4050" b="1" dirty="0" err="1"/>
              <a:t>spark</a:t>
            </a:r>
            <a:r>
              <a:rPr lang="pt-BR" sz="4050" b="1" dirty="0" smtClean="0"/>
              <a:t/>
            </a:r>
            <a:br>
              <a:rPr lang="pt-BR" sz="4050" b="1" dirty="0" smtClean="0"/>
            </a:br>
            <a:r>
              <a:rPr lang="pt-BR" sz="2100" dirty="0" smtClean="0"/>
              <a:t/>
            </a:r>
            <a:br>
              <a:rPr lang="pt-BR" sz="2100" dirty="0" smtClean="0"/>
            </a:br>
            <a:r>
              <a:rPr lang="pt-BR" sz="2100" b="1" dirty="0" smtClean="0"/>
              <a:t>Pós-graduação em Ciência de Dados e </a:t>
            </a:r>
            <a:r>
              <a:rPr lang="pt-BR" sz="2100" b="1" dirty="0" err="1" smtClean="0"/>
              <a:t>Machine</a:t>
            </a:r>
            <a:r>
              <a:rPr lang="pt-BR" sz="2100" b="1" dirty="0" smtClean="0"/>
              <a:t> Learning</a:t>
            </a:r>
            <a:br>
              <a:rPr lang="pt-BR" sz="2100" b="1" dirty="0" smtClean="0"/>
            </a:br>
            <a:r>
              <a:rPr lang="pt-BR" sz="2100" b="1" dirty="0" smtClean="0"/>
              <a:t>Módulo 3 - Data Mining e </a:t>
            </a:r>
            <a:r>
              <a:rPr lang="pt-BR" sz="2100" b="1" dirty="0" err="1" smtClean="0"/>
              <a:t>Machine</a:t>
            </a:r>
            <a:r>
              <a:rPr lang="pt-BR" sz="2100" b="1" dirty="0" smtClean="0"/>
              <a:t> Learning</a:t>
            </a:r>
            <a:endParaRPr lang="pt-BR" sz="4050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44286" y="3152197"/>
            <a:ext cx="7456714" cy="1241822"/>
          </a:xfrm>
        </p:spPr>
        <p:txBody>
          <a:bodyPr/>
          <a:lstStyle/>
          <a:p>
            <a:pPr algn="r"/>
            <a:r>
              <a:rPr lang="pt-BR" dirty="0" smtClean="0"/>
              <a:t>Professor </a:t>
            </a:r>
            <a:r>
              <a:rPr lang="pt-BR" dirty="0" err="1" smtClean="0"/>
              <a:t>Msc</a:t>
            </a:r>
            <a:r>
              <a:rPr lang="pt-BR" dirty="0" smtClean="0"/>
              <a:t>. Ricardo José Menezes Maia</a:t>
            </a:r>
          </a:p>
          <a:p>
            <a:pPr algn="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4516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/>
          <p:nvPr/>
        </p:nvSpPr>
        <p:spPr>
          <a:xfrm>
            <a:off x="1042425" y="211038"/>
            <a:ext cx="7061700" cy="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29"/>
          <p:cNvSpPr txBox="1"/>
          <p:nvPr/>
        </p:nvSpPr>
        <p:spPr>
          <a:xfrm>
            <a:off x="1109150" y="27825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3000" dirty="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Local versus </a:t>
            </a:r>
            <a:r>
              <a:rPr lang="pt-BR" sz="3000" dirty="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Distribuído</a:t>
            </a:r>
            <a:endParaRPr sz="3000" dirty="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6" name="Google Shape;146;p29"/>
          <p:cNvPicPr preferRelativeResize="0"/>
          <p:nvPr/>
        </p:nvPicPr>
        <p:blipFill rotWithShape="1">
          <a:blip r:embed="rId3">
            <a:alphaModFix/>
          </a:blip>
          <a:srcRect l="18707" t="19386" r="17941" b="15623"/>
          <a:stretch/>
        </p:blipFill>
        <p:spPr>
          <a:xfrm>
            <a:off x="800825" y="1367375"/>
            <a:ext cx="1020400" cy="104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9"/>
          <p:cNvPicPr preferRelativeResize="0"/>
          <p:nvPr/>
        </p:nvPicPr>
        <p:blipFill rotWithShape="1">
          <a:blip r:embed="rId3">
            <a:alphaModFix/>
          </a:blip>
          <a:srcRect l="18707" t="19386" r="17941" b="15623"/>
          <a:stretch/>
        </p:blipFill>
        <p:spPr>
          <a:xfrm>
            <a:off x="5887075" y="1301450"/>
            <a:ext cx="1020400" cy="104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9"/>
          <p:cNvPicPr preferRelativeResize="0"/>
          <p:nvPr/>
        </p:nvPicPr>
        <p:blipFill rotWithShape="1">
          <a:blip r:embed="rId3">
            <a:alphaModFix/>
          </a:blip>
          <a:srcRect l="18707" t="19386" r="17941" b="15623"/>
          <a:stretch/>
        </p:blipFill>
        <p:spPr>
          <a:xfrm>
            <a:off x="3624675" y="3055125"/>
            <a:ext cx="1020400" cy="104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9"/>
          <p:cNvPicPr preferRelativeResize="0"/>
          <p:nvPr/>
        </p:nvPicPr>
        <p:blipFill rotWithShape="1">
          <a:blip r:embed="rId3">
            <a:alphaModFix/>
          </a:blip>
          <a:srcRect l="18707" t="19386" r="17941" b="15623"/>
          <a:stretch/>
        </p:blipFill>
        <p:spPr>
          <a:xfrm>
            <a:off x="4737250" y="3055125"/>
            <a:ext cx="1020400" cy="104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9"/>
          <p:cNvPicPr preferRelativeResize="0"/>
          <p:nvPr/>
        </p:nvPicPr>
        <p:blipFill rotWithShape="1">
          <a:blip r:embed="rId3">
            <a:alphaModFix/>
          </a:blip>
          <a:srcRect l="18707" t="19386" r="17941" b="15623"/>
          <a:stretch/>
        </p:blipFill>
        <p:spPr>
          <a:xfrm>
            <a:off x="6995600" y="3055125"/>
            <a:ext cx="1020400" cy="104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9"/>
          <p:cNvPicPr preferRelativeResize="0"/>
          <p:nvPr/>
        </p:nvPicPr>
        <p:blipFill rotWithShape="1">
          <a:blip r:embed="rId3">
            <a:alphaModFix/>
          </a:blip>
          <a:srcRect l="18707" t="19386" r="17941" b="15623"/>
          <a:stretch/>
        </p:blipFill>
        <p:spPr>
          <a:xfrm>
            <a:off x="8104125" y="3055125"/>
            <a:ext cx="1020400" cy="104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9"/>
          <p:cNvSpPr txBox="1"/>
          <p:nvPr/>
        </p:nvSpPr>
        <p:spPr>
          <a:xfrm>
            <a:off x="597325" y="2539800"/>
            <a:ext cx="14274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Local </a:t>
            </a:r>
            <a:endParaRPr sz="3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29"/>
          <p:cNvSpPr txBox="1"/>
          <p:nvPr/>
        </p:nvSpPr>
        <p:spPr>
          <a:xfrm>
            <a:off x="5241850" y="4185500"/>
            <a:ext cx="23157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3000" dirty="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Distribuído</a:t>
            </a:r>
            <a:endParaRPr sz="3000" dirty="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4" name="Google Shape;154;p29"/>
          <p:cNvPicPr preferRelativeResize="0"/>
          <p:nvPr/>
        </p:nvPicPr>
        <p:blipFill rotWithShape="1">
          <a:blip r:embed="rId3">
            <a:alphaModFix/>
          </a:blip>
          <a:srcRect l="18707" t="19386" r="17941" b="15623"/>
          <a:stretch/>
        </p:blipFill>
        <p:spPr>
          <a:xfrm>
            <a:off x="5887075" y="3055125"/>
            <a:ext cx="1020400" cy="1046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Google Shape;155;p29"/>
          <p:cNvCxnSpPr>
            <a:stCxn id="147" idx="2"/>
          </p:cNvCxnSpPr>
          <p:nvPr/>
        </p:nvCxnSpPr>
        <p:spPr>
          <a:xfrm>
            <a:off x="6397275" y="2348275"/>
            <a:ext cx="0" cy="375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" name="Google Shape;156;p29"/>
          <p:cNvCxnSpPr/>
          <p:nvPr/>
        </p:nvCxnSpPr>
        <p:spPr>
          <a:xfrm>
            <a:off x="4162600" y="2723275"/>
            <a:ext cx="447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29"/>
          <p:cNvCxnSpPr/>
          <p:nvPr/>
        </p:nvCxnSpPr>
        <p:spPr>
          <a:xfrm>
            <a:off x="4180225" y="2723275"/>
            <a:ext cx="0" cy="375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29"/>
          <p:cNvCxnSpPr/>
          <p:nvPr/>
        </p:nvCxnSpPr>
        <p:spPr>
          <a:xfrm>
            <a:off x="5247450" y="2723400"/>
            <a:ext cx="0" cy="375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29"/>
          <p:cNvCxnSpPr/>
          <p:nvPr/>
        </p:nvCxnSpPr>
        <p:spPr>
          <a:xfrm>
            <a:off x="6397275" y="2723400"/>
            <a:ext cx="0" cy="375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Google Shape;160;p29"/>
          <p:cNvCxnSpPr/>
          <p:nvPr/>
        </p:nvCxnSpPr>
        <p:spPr>
          <a:xfrm>
            <a:off x="7505800" y="2723400"/>
            <a:ext cx="0" cy="375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29"/>
          <p:cNvCxnSpPr/>
          <p:nvPr/>
        </p:nvCxnSpPr>
        <p:spPr>
          <a:xfrm>
            <a:off x="8614325" y="2723400"/>
            <a:ext cx="0" cy="375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2454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/>
        </p:nvSpPr>
        <p:spPr>
          <a:xfrm>
            <a:off x="1042425" y="211038"/>
            <a:ext cx="7061700" cy="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30"/>
          <p:cNvSpPr txBox="1"/>
          <p:nvPr/>
        </p:nvSpPr>
        <p:spPr>
          <a:xfrm>
            <a:off x="1109150" y="27825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3000" dirty="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Local versus </a:t>
            </a:r>
            <a:r>
              <a:rPr lang="pt-BR" sz="3000" dirty="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Distribuído</a:t>
            </a:r>
            <a:endParaRPr sz="3000" dirty="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30"/>
          <p:cNvSpPr txBox="1"/>
          <p:nvPr/>
        </p:nvSpPr>
        <p:spPr>
          <a:xfrm>
            <a:off x="875550" y="2419375"/>
            <a:ext cx="14274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Local </a:t>
            </a:r>
            <a:endParaRPr sz="3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30"/>
          <p:cNvSpPr txBox="1"/>
          <p:nvPr/>
        </p:nvSpPr>
        <p:spPr>
          <a:xfrm>
            <a:off x="5241850" y="4185500"/>
            <a:ext cx="23157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 sz="3000" dirty="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Distribuído</a:t>
            </a:r>
            <a:endParaRPr sz="3000" dirty="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2" name="Google Shape;172;p30"/>
          <p:cNvCxnSpPr>
            <a:stCxn id="173" idx="2"/>
          </p:cNvCxnSpPr>
          <p:nvPr/>
        </p:nvCxnSpPr>
        <p:spPr>
          <a:xfrm>
            <a:off x="6397275" y="2348275"/>
            <a:ext cx="0" cy="375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" name="Google Shape;174;p30"/>
          <p:cNvCxnSpPr/>
          <p:nvPr/>
        </p:nvCxnSpPr>
        <p:spPr>
          <a:xfrm>
            <a:off x="4162600" y="2723275"/>
            <a:ext cx="447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" name="Google Shape;175;p30"/>
          <p:cNvCxnSpPr/>
          <p:nvPr/>
        </p:nvCxnSpPr>
        <p:spPr>
          <a:xfrm>
            <a:off x="4180225" y="2723275"/>
            <a:ext cx="0" cy="375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" name="Google Shape;176;p30"/>
          <p:cNvCxnSpPr/>
          <p:nvPr/>
        </p:nvCxnSpPr>
        <p:spPr>
          <a:xfrm>
            <a:off x="6397275" y="2723400"/>
            <a:ext cx="0" cy="375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0"/>
          <p:cNvCxnSpPr/>
          <p:nvPr/>
        </p:nvCxnSpPr>
        <p:spPr>
          <a:xfrm>
            <a:off x="8614325" y="2723400"/>
            <a:ext cx="0" cy="375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8" name="Google Shape;178;p30"/>
          <p:cNvSpPr/>
          <p:nvPr/>
        </p:nvSpPr>
        <p:spPr>
          <a:xfrm>
            <a:off x="352425" y="1445775"/>
            <a:ext cx="2788200" cy="859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30"/>
          <p:cNvSpPr/>
          <p:nvPr/>
        </p:nvSpPr>
        <p:spPr>
          <a:xfrm>
            <a:off x="484300" y="1594150"/>
            <a:ext cx="494700" cy="5604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30"/>
          <p:cNvSpPr txBox="1"/>
          <p:nvPr/>
        </p:nvSpPr>
        <p:spPr>
          <a:xfrm>
            <a:off x="457513" y="1767250"/>
            <a:ext cx="7044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Core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181" name="Google Shape;181;p30"/>
          <p:cNvSpPr/>
          <p:nvPr/>
        </p:nvSpPr>
        <p:spPr>
          <a:xfrm>
            <a:off x="1073550" y="1595325"/>
            <a:ext cx="494700" cy="5604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30"/>
          <p:cNvSpPr txBox="1"/>
          <p:nvPr/>
        </p:nvSpPr>
        <p:spPr>
          <a:xfrm>
            <a:off x="1046763" y="1768425"/>
            <a:ext cx="7044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Core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183" name="Google Shape;183;p30"/>
          <p:cNvSpPr/>
          <p:nvPr/>
        </p:nvSpPr>
        <p:spPr>
          <a:xfrm>
            <a:off x="1769250" y="1594150"/>
            <a:ext cx="494700" cy="5604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0"/>
          <p:cNvSpPr txBox="1"/>
          <p:nvPr/>
        </p:nvSpPr>
        <p:spPr>
          <a:xfrm>
            <a:off x="1742463" y="1767250"/>
            <a:ext cx="7044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Core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185" name="Google Shape;185;p30"/>
          <p:cNvSpPr/>
          <p:nvPr/>
        </p:nvSpPr>
        <p:spPr>
          <a:xfrm>
            <a:off x="2425200" y="1595325"/>
            <a:ext cx="494700" cy="5604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30"/>
          <p:cNvSpPr txBox="1"/>
          <p:nvPr/>
        </p:nvSpPr>
        <p:spPr>
          <a:xfrm>
            <a:off x="2398413" y="1768425"/>
            <a:ext cx="7044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Core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187" name="Google Shape;187;p30"/>
          <p:cNvSpPr/>
          <p:nvPr/>
        </p:nvSpPr>
        <p:spPr>
          <a:xfrm>
            <a:off x="3588571" y="3172550"/>
            <a:ext cx="1427400" cy="859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0"/>
          <p:cNvSpPr/>
          <p:nvPr/>
        </p:nvSpPr>
        <p:spPr>
          <a:xfrm>
            <a:off x="3720438" y="3320925"/>
            <a:ext cx="494700" cy="5604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30"/>
          <p:cNvSpPr txBox="1"/>
          <p:nvPr/>
        </p:nvSpPr>
        <p:spPr>
          <a:xfrm>
            <a:off x="3693650" y="3494025"/>
            <a:ext cx="7044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Core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190" name="Google Shape;190;p30"/>
          <p:cNvSpPr/>
          <p:nvPr/>
        </p:nvSpPr>
        <p:spPr>
          <a:xfrm>
            <a:off x="4309688" y="3322100"/>
            <a:ext cx="494700" cy="5604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0"/>
          <p:cNvSpPr txBox="1"/>
          <p:nvPr/>
        </p:nvSpPr>
        <p:spPr>
          <a:xfrm>
            <a:off x="4282900" y="3495200"/>
            <a:ext cx="7044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Core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192" name="Google Shape;192;p30"/>
          <p:cNvSpPr/>
          <p:nvPr/>
        </p:nvSpPr>
        <p:spPr>
          <a:xfrm>
            <a:off x="5603846" y="3171375"/>
            <a:ext cx="1427400" cy="859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30"/>
          <p:cNvSpPr/>
          <p:nvPr/>
        </p:nvSpPr>
        <p:spPr>
          <a:xfrm>
            <a:off x="5735713" y="3319750"/>
            <a:ext cx="494700" cy="5604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0"/>
          <p:cNvSpPr txBox="1"/>
          <p:nvPr/>
        </p:nvSpPr>
        <p:spPr>
          <a:xfrm>
            <a:off x="5708925" y="3492850"/>
            <a:ext cx="7044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Core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195" name="Google Shape;195;p30"/>
          <p:cNvSpPr/>
          <p:nvPr/>
        </p:nvSpPr>
        <p:spPr>
          <a:xfrm>
            <a:off x="6324963" y="3320925"/>
            <a:ext cx="494700" cy="5604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0"/>
          <p:cNvSpPr txBox="1"/>
          <p:nvPr/>
        </p:nvSpPr>
        <p:spPr>
          <a:xfrm>
            <a:off x="6298175" y="3494025"/>
            <a:ext cx="7044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Core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197" name="Google Shape;197;p30"/>
          <p:cNvSpPr/>
          <p:nvPr/>
        </p:nvSpPr>
        <p:spPr>
          <a:xfrm>
            <a:off x="7619121" y="3172550"/>
            <a:ext cx="1427400" cy="859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0"/>
          <p:cNvSpPr/>
          <p:nvPr/>
        </p:nvSpPr>
        <p:spPr>
          <a:xfrm>
            <a:off x="7750988" y="3320925"/>
            <a:ext cx="494700" cy="5604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0"/>
          <p:cNvSpPr txBox="1"/>
          <p:nvPr/>
        </p:nvSpPr>
        <p:spPr>
          <a:xfrm>
            <a:off x="7724200" y="3494025"/>
            <a:ext cx="7044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Core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200" name="Google Shape;200;p30"/>
          <p:cNvSpPr/>
          <p:nvPr/>
        </p:nvSpPr>
        <p:spPr>
          <a:xfrm>
            <a:off x="8340238" y="3322100"/>
            <a:ext cx="494700" cy="5604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30"/>
          <p:cNvSpPr txBox="1"/>
          <p:nvPr/>
        </p:nvSpPr>
        <p:spPr>
          <a:xfrm>
            <a:off x="8313450" y="3495200"/>
            <a:ext cx="7044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Core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202" name="Google Shape;202;p30"/>
          <p:cNvSpPr/>
          <p:nvPr/>
        </p:nvSpPr>
        <p:spPr>
          <a:xfrm>
            <a:off x="5992536" y="1408575"/>
            <a:ext cx="809400" cy="859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30"/>
          <p:cNvSpPr/>
          <p:nvPr/>
        </p:nvSpPr>
        <p:spPr>
          <a:xfrm>
            <a:off x="6124400" y="1556938"/>
            <a:ext cx="494700" cy="5604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0"/>
          <p:cNvSpPr txBox="1"/>
          <p:nvPr/>
        </p:nvSpPr>
        <p:spPr>
          <a:xfrm>
            <a:off x="6097613" y="1730038"/>
            <a:ext cx="7044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Core</a:t>
            </a:r>
            <a:endParaRPr>
              <a:solidFill>
                <a:srgbClr val="EFEF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05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/>
        </p:nvSpPr>
        <p:spPr>
          <a:xfrm>
            <a:off x="1042425" y="211038"/>
            <a:ext cx="7061700" cy="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31"/>
          <p:cNvSpPr txBox="1"/>
          <p:nvPr/>
        </p:nvSpPr>
        <p:spPr>
          <a:xfrm>
            <a:off x="1109150" y="27825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Big Data</a:t>
            </a:r>
            <a:endParaRPr sz="3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31"/>
          <p:cNvSpPr txBox="1"/>
          <p:nvPr/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>
              <a:lnSpc>
                <a:spcPct val="115000"/>
              </a:lnSpc>
              <a:buClr>
                <a:srgbClr val="434343"/>
              </a:buClr>
              <a:buSzPts val="2600"/>
              <a:buFont typeface="Montserrat"/>
              <a:buChar char="●"/>
            </a:pPr>
            <a:r>
              <a:rPr lang="pt-BR" sz="26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Um processo local usará os recursos de computação de uma única máquina</a:t>
            </a:r>
          </a:p>
          <a:p>
            <a:pPr marL="457200" lvl="0" indent="-393700">
              <a:lnSpc>
                <a:spcPct val="115000"/>
              </a:lnSpc>
              <a:buClr>
                <a:srgbClr val="434343"/>
              </a:buClr>
              <a:buSzPts val="2600"/>
              <a:buFont typeface="Montserrat"/>
              <a:buChar char="●"/>
            </a:pPr>
            <a:r>
              <a:rPr lang="pt-BR" sz="26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Um processo distribuído tem acesso aos recursos computacionais em uma série de máquinas conectadas por meio de uma </a:t>
            </a:r>
            <a:r>
              <a:rPr lang="pt-BR" sz="2600" dirty="0" smtClean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rede</a:t>
            </a:r>
          </a:p>
        </p:txBody>
      </p:sp>
    </p:spTree>
    <p:extLst>
      <p:ext uri="{BB962C8B-B14F-4D97-AF65-F5344CB8AC3E}">
        <p14:creationId xmlns:p14="http://schemas.microsoft.com/office/powerpoint/2010/main" val="74973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/>
        </p:nvSpPr>
        <p:spPr>
          <a:xfrm>
            <a:off x="1042425" y="211038"/>
            <a:ext cx="7061700" cy="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31"/>
          <p:cNvSpPr txBox="1"/>
          <p:nvPr/>
        </p:nvSpPr>
        <p:spPr>
          <a:xfrm>
            <a:off x="1109150" y="27825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Big Data</a:t>
            </a:r>
            <a:endParaRPr sz="3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31"/>
          <p:cNvSpPr txBox="1"/>
          <p:nvPr/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" lvl="0">
              <a:lnSpc>
                <a:spcPct val="115000"/>
              </a:lnSpc>
              <a:buClr>
                <a:srgbClr val="434343"/>
              </a:buClr>
              <a:buSzPts val="2600"/>
            </a:pPr>
            <a:r>
              <a:rPr lang="pt-BR" sz="2600" dirty="0" smtClean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</a:t>
            </a:r>
            <a:r>
              <a:rPr lang="pt-BR" sz="26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://</a:t>
            </a:r>
            <a:r>
              <a:rPr lang="pt-BR" sz="2600" dirty="0" smtClean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www.sas.com/pt_br/insights/big-data/what-is-big-data.html</a:t>
            </a:r>
            <a:endParaRPr lang="pt-BR" sz="2600" dirty="0" smtClean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3" indent="-393700">
              <a:lnSpc>
                <a:spcPct val="115000"/>
              </a:lnSpc>
              <a:buClr>
                <a:srgbClr val="434343"/>
              </a:buClr>
              <a:buSzPts val="2600"/>
              <a:buFont typeface="Montserrat"/>
              <a:buChar char="●"/>
            </a:pPr>
            <a:r>
              <a:rPr lang="pt-BR" sz="2600" dirty="0" smtClean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Big data é o termo que descreve o imenso volume de dados – estruturado e não estruturados – que impactam  os negócios no dia a dia. Mas o mais importante não é a quantidade de dados. E sim o que as empresas fazem com os dados que realmente importam.</a:t>
            </a:r>
            <a:endParaRPr sz="26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5850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/>
        </p:nvSpPr>
        <p:spPr>
          <a:xfrm>
            <a:off x="1042425" y="211038"/>
            <a:ext cx="7061700" cy="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31"/>
          <p:cNvSpPr txBox="1"/>
          <p:nvPr/>
        </p:nvSpPr>
        <p:spPr>
          <a:xfrm>
            <a:off x="1109150" y="27825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Big </a:t>
            </a:r>
            <a:r>
              <a:rPr lang="en" sz="3000" dirty="0" smtClean="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Data – segundo IBM</a:t>
            </a:r>
            <a:endParaRPr sz="3000" dirty="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3238"/>
            <a:ext cx="7090480" cy="3906453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7446080" y="2164080"/>
            <a:ext cx="109036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Volume</a:t>
            </a:r>
          </a:p>
          <a:p>
            <a:r>
              <a:rPr lang="pt-BR" dirty="0" smtClean="0"/>
              <a:t>Variedade</a:t>
            </a:r>
          </a:p>
          <a:p>
            <a:r>
              <a:rPr lang="pt-BR" dirty="0" smtClean="0"/>
              <a:t>Velocidade</a:t>
            </a:r>
          </a:p>
          <a:p>
            <a:r>
              <a:rPr lang="pt-BR" dirty="0" smtClean="0"/>
              <a:t>Veracidade</a:t>
            </a:r>
          </a:p>
          <a:p>
            <a:endParaRPr lang="pt-BR" dirty="0" smtClean="0"/>
          </a:p>
          <a:p>
            <a:endParaRPr lang="pt-BR" dirty="0"/>
          </a:p>
          <a:p>
            <a:r>
              <a:rPr lang="pt-BR" dirty="0" smtClean="0"/>
              <a:t>Valor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842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3150"/>
            <a:ext cx="9144000" cy="507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8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39897"/>
            <a:ext cx="9144001" cy="4403603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77791" y="219917"/>
            <a:ext cx="3858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err="1" smtClean="0"/>
              <a:t>IoT</a:t>
            </a:r>
            <a:r>
              <a:rPr lang="pt-BR" sz="2800" b="1" dirty="0" smtClean="0"/>
              <a:t> Internet </a:t>
            </a:r>
            <a:r>
              <a:rPr lang="pt-BR" sz="2800" b="1" dirty="0" err="1" smtClean="0"/>
              <a:t>of</a:t>
            </a:r>
            <a:r>
              <a:rPr lang="pt-BR" sz="2800" b="1" dirty="0" smtClean="0"/>
              <a:t> </a:t>
            </a:r>
            <a:r>
              <a:rPr lang="pt-BR" sz="2800" b="1" dirty="0" err="1" smtClean="0"/>
              <a:t>Things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92100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Aplicações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Machine</a:t>
            </a:r>
            <a:r>
              <a:rPr lang="pt-BR" dirty="0" smtClean="0"/>
              <a:t> Learning</a:t>
            </a:r>
          </a:p>
          <a:p>
            <a:r>
              <a:rPr lang="pt-BR" dirty="0" smtClean="0"/>
              <a:t>Análise de Sentimentos</a:t>
            </a:r>
          </a:p>
          <a:p>
            <a:r>
              <a:rPr lang="pt-BR" dirty="0" smtClean="0"/>
              <a:t>Processamento de Textos</a:t>
            </a:r>
          </a:p>
          <a:p>
            <a:r>
              <a:rPr lang="pt-BR" dirty="0" smtClean="0"/>
              <a:t>Processamento de Imagens</a:t>
            </a:r>
          </a:p>
          <a:p>
            <a:r>
              <a:rPr lang="pt-BR" dirty="0" smtClean="0"/>
              <a:t>Análise de Vídeos</a:t>
            </a:r>
          </a:p>
          <a:p>
            <a:r>
              <a:rPr lang="pt-BR" dirty="0" smtClean="0"/>
              <a:t>Log </a:t>
            </a:r>
            <a:r>
              <a:rPr lang="pt-BR" dirty="0" err="1" smtClean="0"/>
              <a:t>parsing</a:t>
            </a:r>
            <a:endParaRPr lang="pt-BR" dirty="0" smtClean="0"/>
          </a:p>
          <a:p>
            <a:r>
              <a:rPr lang="pt-BR" dirty="0" smtClean="0"/>
              <a:t>Conteúdo de </a:t>
            </a:r>
            <a:r>
              <a:rPr lang="pt-BR" dirty="0" err="1" smtClean="0"/>
              <a:t>email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4256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661512" y="2417862"/>
            <a:ext cx="6444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/>
              <a:t>https://globoplay.globo.com/v/8969034/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277791" y="219917"/>
            <a:ext cx="2961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5G - reportagem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169363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/>
          <p:nvPr/>
        </p:nvSpPr>
        <p:spPr>
          <a:xfrm>
            <a:off x="1042425" y="211038"/>
            <a:ext cx="7061700" cy="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32"/>
          <p:cNvSpPr txBox="1"/>
          <p:nvPr/>
        </p:nvSpPr>
        <p:spPr>
          <a:xfrm>
            <a:off x="1109150" y="27825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Big Data</a:t>
            </a:r>
            <a:endParaRPr sz="3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32"/>
          <p:cNvSpPr txBox="1"/>
          <p:nvPr/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>
              <a:lnSpc>
                <a:spcPct val="115000"/>
              </a:lnSpc>
              <a:buClr>
                <a:srgbClr val="434343"/>
              </a:buClr>
              <a:buSzPts val="2600"/>
              <a:buFont typeface="Montserrat"/>
              <a:buChar char="●"/>
            </a:pPr>
            <a:r>
              <a:rPr lang="pt-BR" sz="26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Depois de um certo ponto, é mais fácil escalar para muitas máquinas com CPU inferior do que tentar escalar para uma única máquina com CPU alta.</a:t>
            </a:r>
          </a:p>
          <a:p>
            <a:pPr marL="457200" lvl="0" indent="-393700">
              <a:lnSpc>
                <a:spcPct val="115000"/>
              </a:lnSpc>
              <a:buClr>
                <a:srgbClr val="434343"/>
              </a:buClr>
              <a:buSzPts val="2600"/>
              <a:buFont typeface="Montserrat"/>
              <a:buChar char="●"/>
            </a:pPr>
            <a:r>
              <a:rPr lang="pt-BR" sz="26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As máquinas distribuídas também têm a vantagem de escalar facilmente, você pode simplesmente adicionar mais máquinas</a:t>
            </a:r>
            <a:endParaRPr sz="26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82733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Python </a:t>
            </a:r>
            <a:r>
              <a:rPr lang="en" dirty="0" smtClean="0">
                <a:latin typeface="Montserrat"/>
                <a:ea typeface="Montserrat"/>
                <a:cs typeface="Montserrat"/>
                <a:sym typeface="Montserrat"/>
              </a:rPr>
              <a:t>e 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Spark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716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○"/>
            </a:pPr>
            <a:r>
              <a:rPr lang="en" sz="3000" dirty="0" smtClean="0">
                <a:latin typeface="Montserrat"/>
                <a:ea typeface="Montserrat"/>
                <a:cs typeface="Montserrat"/>
                <a:sym typeface="Montserrat"/>
              </a:rPr>
              <a:t>PySpark </a:t>
            </a: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DataFrames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13716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○"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Spark 2.0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13716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○"/>
            </a:pPr>
            <a:r>
              <a:rPr lang="pt-BR" sz="3000" dirty="0" smtClean="0">
                <a:latin typeface="Montserrat"/>
                <a:ea typeface="Montserrat"/>
                <a:cs typeface="Montserrat"/>
                <a:sym typeface="Montserrat"/>
              </a:rPr>
              <a:t>Trabalhando com </a:t>
            </a:r>
            <a:r>
              <a:rPr lang="pt-BR" sz="3000" dirty="0" err="1" smtClean="0">
                <a:latin typeface="Montserrat"/>
                <a:ea typeface="Montserrat"/>
                <a:cs typeface="Montserrat"/>
                <a:sym typeface="Montserrat"/>
              </a:rPr>
              <a:t>datasets</a:t>
            </a:r>
            <a:r>
              <a:rPr lang="pt-BR" sz="3000" dirty="0" smtClean="0">
                <a:latin typeface="Montserrat"/>
                <a:ea typeface="Montserrat"/>
                <a:cs typeface="Montserrat"/>
                <a:sym typeface="Montserrat"/>
              </a:rPr>
              <a:t> muito grandes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13716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○"/>
            </a:pPr>
            <a:r>
              <a:rPr lang="en" sz="3000" dirty="0" smtClean="0">
                <a:latin typeface="Montserrat"/>
                <a:ea typeface="Montserrat"/>
                <a:cs typeface="Montserrat"/>
                <a:sym typeface="Montserrat"/>
              </a:rPr>
              <a:t>Spark</a:t>
            </a:r>
          </a:p>
          <a:p>
            <a:pPr marL="13716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○"/>
            </a:pPr>
            <a:r>
              <a:rPr lang="en" sz="3000" dirty="0" smtClean="0">
                <a:latin typeface="Montserrat"/>
                <a:ea typeface="Montserrat"/>
                <a:cs typeface="Montserrat"/>
                <a:sym typeface="Montserrat"/>
              </a:rPr>
              <a:t>Spark </a:t>
            </a: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Streaming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/>
        </p:nvSpPr>
        <p:spPr>
          <a:xfrm>
            <a:off x="1042425" y="211038"/>
            <a:ext cx="7061700" cy="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33"/>
          <p:cNvSpPr txBox="1"/>
          <p:nvPr/>
        </p:nvSpPr>
        <p:spPr>
          <a:xfrm>
            <a:off x="1109150" y="27825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Big Data</a:t>
            </a:r>
            <a:endParaRPr sz="3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33"/>
          <p:cNvSpPr txBox="1"/>
          <p:nvPr/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>
              <a:lnSpc>
                <a:spcPct val="115000"/>
              </a:lnSpc>
              <a:buClr>
                <a:srgbClr val="333333"/>
              </a:buClr>
              <a:buSzPts val="2600"/>
              <a:buFont typeface="Montserrat"/>
              <a:buChar char="●"/>
            </a:pPr>
            <a:r>
              <a:rPr lang="pt-BR" sz="2600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Eles também incluem tolerância a falhas, se uma máquina falhar, toda a rede ainda pode funcionar.</a:t>
            </a:r>
          </a:p>
          <a:p>
            <a:pPr marL="457200" lvl="0" indent="-393700">
              <a:lnSpc>
                <a:spcPct val="115000"/>
              </a:lnSpc>
              <a:buClr>
                <a:srgbClr val="333333"/>
              </a:buClr>
              <a:buSzPts val="2600"/>
              <a:buFont typeface="Montserrat"/>
              <a:buChar char="●"/>
            </a:pPr>
            <a:r>
              <a:rPr lang="pt-BR" sz="2600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Vamos discutir o formato típico de uma arquitetura distribuída que usa </a:t>
            </a:r>
            <a:r>
              <a:rPr lang="pt-BR" sz="2600" dirty="0" err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Hadoop</a:t>
            </a:r>
            <a:endParaRPr sz="2600" dirty="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97289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9144000" cy="4364392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221222" y="1813560"/>
            <a:ext cx="13965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]</a:t>
            </a:r>
            <a:r>
              <a:rPr lang="pt-BR" sz="4800" b="1" dirty="0" smtClean="0">
                <a:solidFill>
                  <a:schemeClr val="bg1"/>
                </a:solidFill>
              </a:rPr>
              <a:t>C++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54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0"/>
            <a:ext cx="8702040" cy="5142906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5299702" y="0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chemeClr val="bg1"/>
                </a:solidFill>
              </a:rPr>
              <a:t>Java</a:t>
            </a:r>
            <a:endParaRPr lang="pt-BR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06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3" y="0"/>
            <a:ext cx="7832408" cy="514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6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122" y="0"/>
            <a:ext cx="62456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3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/>
        </p:nvSpPr>
        <p:spPr>
          <a:xfrm>
            <a:off x="1042425" y="211038"/>
            <a:ext cx="7061700" cy="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34"/>
          <p:cNvSpPr txBox="1"/>
          <p:nvPr/>
        </p:nvSpPr>
        <p:spPr>
          <a:xfrm>
            <a:off x="1109150" y="27825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Hadoop</a:t>
            </a:r>
            <a:endParaRPr sz="3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" name="Google Shape;240;p34"/>
          <p:cNvSpPr txBox="1"/>
          <p:nvPr/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>
              <a:lnSpc>
                <a:spcPct val="115000"/>
              </a:lnSpc>
              <a:buClr>
                <a:srgbClr val="333333"/>
              </a:buClr>
              <a:buSzPts val="2400"/>
              <a:buFont typeface="Montserrat"/>
              <a:buChar char="●"/>
            </a:pPr>
            <a:r>
              <a:rPr lang="pt-BR" sz="2400" dirty="0" err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Hadoop</a:t>
            </a:r>
            <a:r>
              <a:rPr lang="pt-BR" sz="2400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é uma forma de distribuir arquivos muito grandes em várias máquinas.</a:t>
            </a:r>
          </a:p>
          <a:p>
            <a:pPr marL="457200" lvl="0" indent="-381000">
              <a:lnSpc>
                <a:spcPct val="115000"/>
              </a:lnSpc>
              <a:buClr>
                <a:srgbClr val="333333"/>
              </a:buClr>
              <a:buSzPts val="2400"/>
              <a:buFont typeface="Montserrat"/>
              <a:buChar char="●"/>
            </a:pPr>
            <a:r>
              <a:rPr lang="pt-BR" sz="2400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Ele usa o </a:t>
            </a:r>
            <a:r>
              <a:rPr lang="pt-BR" sz="2400" dirty="0" err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Hadoop</a:t>
            </a:r>
            <a:r>
              <a:rPr lang="pt-BR" sz="2400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400" dirty="0" err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Distributed</a:t>
            </a:r>
            <a:r>
              <a:rPr lang="pt-BR" sz="2400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File System (HDFS)</a:t>
            </a:r>
          </a:p>
          <a:p>
            <a:pPr marL="457200" lvl="0" indent="-381000">
              <a:lnSpc>
                <a:spcPct val="115000"/>
              </a:lnSpc>
              <a:buClr>
                <a:srgbClr val="333333"/>
              </a:buClr>
              <a:buSzPts val="2400"/>
              <a:buFont typeface="Montserrat"/>
              <a:buChar char="●"/>
            </a:pPr>
            <a:r>
              <a:rPr lang="pt-BR" sz="2400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HDFS permite que um usuário trabalhe com grandes conjuntos de dados</a:t>
            </a:r>
          </a:p>
          <a:p>
            <a:pPr marL="457200" lvl="0" indent="-381000">
              <a:lnSpc>
                <a:spcPct val="115000"/>
              </a:lnSpc>
              <a:buClr>
                <a:srgbClr val="333333"/>
              </a:buClr>
              <a:buSzPts val="2400"/>
              <a:buFont typeface="Montserrat"/>
              <a:buChar char="●"/>
            </a:pPr>
            <a:r>
              <a:rPr lang="pt-BR" sz="2400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HDFS também duplica blocos de dados para tolerância a falhas</a:t>
            </a:r>
          </a:p>
          <a:p>
            <a:pPr marL="457200" lvl="0" indent="-381000">
              <a:lnSpc>
                <a:spcPct val="115000"/>
              </a:lnSpc>
              <a:buClr>
                <a:srgbClr val="333333"/>
              </a:buClr>
              <a:buSzPts val="2400"/>
              <a:buFont typeface="Montserrat"/>
              <a:buChar char="●"/>
            </a:pPr>
            <a:r>
              <a:rPr lang="pt-BR" sz="2400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Ele também usa </a:t>
            </a:r>
            <a:r>
              <a:rPr lang="pt-BR" sz="2400" dirty="0" err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MapReduce</a:t>
            </a:r>
            <a:endParaRPr lang="pt-BR" sz="2400" dirty="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81000">
              <a:lnSpc>
                <a:spcPct val="115000"/>
              </a:lnSpc>
              <a:buClr>
                <a:srgbClr val="333333"/>
              </a:buClr>
              <a:buSzPts val="2400"/>
              <a:buFont typeface="Montserrat"/>
              <a:buChar char="●"/>
            </a:pPr>
            <a:r>
              <a:rPr lang="pt-BR" sz="2400" dirty="0" err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MapReduce</a:t>
            </a:r>
            <a:r>
              <a:rPr lang="pt-BR" sz="2400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permite cálculos nesses dados</a:t>
            </a:r>
            <a:endParaRPr sz="2400" dirty="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81595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/>
          <p:nvPr/>
        </p:nvSpPr>
        <p:spPr>
          <a:xfrm>
            <a:off x="1042425" y="211038"/>
            <a:ext cx="7061700" cy="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35"/>
          <p:cNvSpPr txBox="1"/>
          <p:nvPr/>
        </p:nvSpPr>
        <p:spPr>
          <a:xfrm>
            <a:off x="1109150" y="27825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3000" dirty="0" smtClean="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Storage </a:t>
            </a:r>
            <a:r>
              <a:rPr lang="pt-BR" sz="3000" dirty="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Distribuído </a:t>
            </a:r>
            <a:r>
              <a:rPr lang="pt-BR" sz="3000" dirty="0" smtClean="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 dirty="0" smtClean="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en" sz="3000" dirty="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HDFS</a:t>
            </a:r>
            <a:endParaRPr sz="3000" dirty="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9" name="Google Shape;249;p35"/>
          <p:cNvCxnSpPr/>
          <p:nvPr/>
        </p:nvCxnSpPr>
        <p:spPr>
          <a:xfrm>
            <a:off x="4616825" y="2199713"/>
            <a:ext cx="0" cy="375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" name="Google Shape;250;p35"/>
          <p:cNvCxnSpPr/>
          <p:nvPr/>
        </p:nvCxnSpPr>
        <p:spPr>
          <a:xfrm>
            <a:off x="2382150" y="2574713"/>
            <a:ext cx="447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35"/>
          <p:cNvCxnSpPr/>
          <p:nvPr/>
        </p:nvCxnSpPr>
        <p:spPr>
          <a:xfrm>
            <a:off x="2399775" y="2574713"/>
            <a:ext cx="0" cy="375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" name="Google Shape;252;p35"/>
          <p:cNvCxnSpPr/>
          <p:nvPr/>
        </p:nvCxnSpPr>
        <p:spPr>
          <a:xfrm>
            <a:off x="4616825" y="2574838"/>
            <a:ext cx="0" cy="375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" name="Google Shape;253;p35"/>
          <p:cNvCxnSpPr/>
          <p:nvPr/>
        </p:nvCxnSpPr>
        <p:spPr>
          <a:xfrm>
            <a:off x="6833875" y="2574838"/>
            <a:ext cx="0" cy="375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35"/>
          <p:cNvSpPr/>
          <p:nvPr/>
        </p:nvSpPr>
        <p:spPr>
          <a:xfrm>
            <a:off x="1808125" y="3024010"/>
            <a:ext cx="1427400" cy="15294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5"/>
          <p:cNvSpPr/>
          <p:nvPr/>
        </p:nvSpPr>
        <p:spPr>
          <a:xfrm>
            <a:off x="3581503" y="1022688"/>
            <a:ext cx="2019600" cy="11076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5"/>
          <p:cNvSpPr/>
          <p:nvPr/>
        </p:nvSpPr>
        <p:spPr>
          <a:xfrm>
            <a:off x="3684525" y="1070425"/>
            <a:ext cx="1714500" cy="5604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5"/>
          <p:cNvSpPr txBox="1"/>
          <p:nvPr/>
        </p:nvSpPr>
        <p:spPr>
          <a:xfrm>
            <a:off x="3971697" y="1152850"/>
            <a:ext cx="15180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Name Node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258" name="Google Shape;258;p35"/>
          <p:cNvSpPr/>
          <p:nvPr/>
        </p:nvSpPr>
        <p:spPr>
          <a:xfrm>
            <a:off x="1960075" y="3110425"/>
            <a:ext cx="1123500" cy="5604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5"/>
          <p:cNvSpPr txBox="1"/>
          <p:nvPr/>
        </p:nvSpPr>
        <p:spPr>
          <a:xfrm>
            <a:off x="2019475" y="3110425"/>
            <a:ext cx="13932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Data Node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260" name="Google Shape;260;p35"/>
          <p:cNvSpPr/>
          <p:nvPr/>
        </p:nvSpPr>
        <p:spPr>
          <a:xfrm>
            <a:off x="1974575" y="3831525"/>
            <a:ext cx="489000" cy="5604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5"/>
          <p:cNvSpPr txBox="1"/>
          <p:nvPr/>
        </p:nvSpPr>
        <p:spPr>
          <a:xfrm>
            <a:off x="1915784" y="3879700"/>
            <a:ext cx="6066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CPU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262" name="Google Shape;262;p35"/>
          <p:cNvSpPr/>
          <p:nvPr/>
        </p:nvSpPr>
        <p:spPr>
          <a:xfrm>
            <a:off x="2581175" y="3831525"/>
            <a:ext cx="489000" cy="5604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5"/>
          <p:cNvSpPr txBox="1"/>
          <p:nvPr/>
        </p:nvSpPr>
        <p:spPr>
          <a:xfrm>
            <a:off x="2522384" y="3879700"/>
            <a:ext cx="6066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RAM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264" name="Google Shape;264;p35"/>
          <p:cNvSpPr/>
          <p:nvPr/>
        </p:nvSpPr>
        <p:spPr>
          <a:xfrm>
            <a:off x="3885150" y="3024010"/>
            <a:ext cx="1427400" cy="15294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5"/>
          <p:cNvSpPr/>
          <p:nvPr/>
        </p:nvSpPr>
        <p:spPr>
          <a:xfrm>
            <a:off x="4037100" y="3110425"/>
            <a:ext cx="1123500" cy="5604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5"/>
          <p:cNvSpPr txBox="1"/>
          <p:nvPr/>
        </p:nvSpPr>
        <p:spPr>
          <a:xfrm>
            <a:off x="4096500" y="3110425"/>
            <a:ext cx="13932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Data Node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267" name="Google Shape;267;p35"/>
          <p:cNvSpPr/>
          <p:nvPr/>
        </p:nvSpPr>
        <p:spPr>
          <a:xfrm>
            <a:off x="4051600" y="3831525"/>
            <a:ext cx="489000" cy="5604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5"/>
          <p:cNvSpPr txBox="1"/>
          <p:nvPr/>
        </p:nvSpPr>
        <p:spPr>
          <a:xfrm>
            <a:off x="3992809" y="3879700"/>
            <a:ext cx="6066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CPU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269" name="Google Shape;269;p35"/>
          <p:cNvSpPr/>
          <p:nvPr/>
        </p:nvSpPr>
        <p:spPr>
          <a:xfrm>
            <a:off x="4658200" y="3831525"/>
            <a:ext cx="489000" cy="5604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5"/>
          <p:cNvSpPr txBox="1"/>
          <p:nvPr/>
        </p:nvSpPr>
        <p:spPr>
          <a:xfrm>
            <a:off x="4599409" y="3879700"/>
            <a:ext cx="6066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RAM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271" name="Google Shape;271;p35"/>
          <p:cNvSpPr/>
          <p:nvPr/>
        </p:nvSpPr>
        <p:spPr>
          <a:xfrm>
            <a:off x="5962175" y="3024010"/>
            <a:ext cx="1427400" cy="15294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5"/>
          <p:cNvSpPr/>
          <p:nvPr/>
        </p:nvSpPr>
        <p:spPr>
          <a:xfrm>
            <a:off x="6114125" y="3110425"/>
            <a:ext cx="1123500" cy="5604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5"/>
          <p:cNvSpPr txBox="1"/>
          <p:nvPr/>
        </p:nvSpPr>
        <p:spPr>
          <a:xfrm>
            <a:off x="6173525" y="3110425"/>
            <a:ext cx="13932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Data Node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274" name="Google Shape;274;p35"/>
          <p:cNvSpPr/>
          <p:nvPr/>
        </p:nvSpPr>
        <p:spPr>
          <a:xfrm>
            <a:off x="6128625" y="3831525"/>
            <a:ext cx="489000" cy="5604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5"/>
          <p:cNvSpPr txBox="1"/>
          <p:nvPr/>
        </p:nvSpPr>
        <p:spPr>
          <a:xfrm>
            <a:off x="6069834" y="3879700"/>
            <a:ext cx="6066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CPU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276" name="Google Shape;276;p35"/>
          <p:cNvSpPr/>
          <p:nvPr/>
        </p:nvSpPr>
        <p:spPr>
          <a:xfrm>
            <a:off x="6735225" y="3831525"/>
            <a:ext cx="489000" cy="5604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5"/>
          <p:cNvSpPr txBox="1"/>
          <p:nvPr/>
        </p:nvSpPr>
        <p:spPr>
          <a:xfrm>
            <a:off x="6676434" y="3879700"/>
            <a:ext cx="606600" cy="2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RAM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278" name="Google Shape;278;p35"/>
          <p:cNvSpPr/>
          <p:nvPr/>
        </p:nvSpPr>
        <p:spPr>
          <a:xfrm>
            <a:off x="3962212" y="1664025"/>
            <a:ext cx="561600" cy="3750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5"/>
          <p:cNvSpPr txBox="1"/>
          <p:nvPr/>
        </p:nvSpPr>
        <p:spPr>
          <a:xfrm>
            <a:off x="3894699" y="1696262"/>
            <a:ext cx="696600" cy="1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CPU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280" name="Google Shape;280;p35"/>
          <p:cNvSpPr/>
          <p:nvPr/>
        </p:nvSpPr>
        <p:spPr>
          <a:xfrm>
            <a:off x="4658812" y="1664025"/>
            <a:ext cx="561600" cy="3750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5"/>
          <p:cNvSpPr txBox="1"/>
          <p:nvPr/>
        </p:nvSpPr>
        <p:spPr>
          <a:xfrm>
            <a:off x="4591299" y="1696262"/>
            <a:ext cx="696600" cy="1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RAM</a:t>
            </a:r>
            <a:endParaRPr>
              <a:solidFill>
                <a:srgbClr val="EFEF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04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6"/>
          <p:cNvSpPr txBox="1"/>
          <p:nvPr/>
        </p:nvSpPr>
        <p:spPr>
          <a:xfrm>
            <a:off x="1042425" y="211038"/>
            <a:ext cx="7061700" cy="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36"/>
          <p:cNvSpPr txBox="1"/>
          <p:nvPr/>
        </p:nvSpPr>
        <p:spPr>
          <a:xfrm>
            <a:off x="1109150" y="27825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3000" dirty="0" err="1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Storage</a:t>
            </a:r>
            <a:r>
              <a:rPr lang="pt-BR" sz="3000" dirty="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 Distribuído  - HDFS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0" name="Google Shape;290;p36"/>
          <p:cNvCxnSpPr/>
          <p:nvPr/>
        </p:nvCxnSpPr>
        <p:spPr>
          <a:xfrm>
            <a:off x="6450144" y="2209769"/>
            <a:ext cx="0" cy="316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36"/>
          <p:cNvCxnSpPr/>
          <p:nvPr/>
        </p:nvCxnSpPr>
        <p:spPr>
          <a:xfrm>
            <a:off x="4561492" y="2526702"/>
            <a:ext cx="3781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2" name="Google Shape;292;p36"/>
          <p:cNvCxnSpPr/>
          <p:nvPr/>
        </p:nvCxnSpPr>
        <p:spPr>
          <a:xfrm>
            <a:off x="4576388" y="2526702"/>
            <a:ext cx="0" cy="316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3" name="Google Shape;293;p36"/>
          <p:cNvCxnSpPr/>
          <p:nvPr/>
        </p:nvCxnSpPr>
        <p:spPr>
          <a:xfrm>
            <a:off x="6450144" y="2526807"/>
            <a:ext cx="0" cy="316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" name="Google Shape;294;p36"/>
          <p:cNvCxnSpPr/>
          <p:nvPr/>
        </p:nvCxnSpPr>
        <p:spPr>
          <a:xfrm>
            <a:off x="8323900" y="2526807"/>
            <a:ext cx="0" cy="316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5" name="Google Shape;295;p36"/>
          <p:cNvSpPr/>
          <p:nvPr/>
        </p:nvSpPr>
        <p:spPr>
          <a:xfrm>
            <a:off x="4076351" y="2906428"/>
            <a:ext cx="1206600" cy="12924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/>
          <p:cNvSpPr/>
          <p:nvPr/>
        </p:nvSpPr>
        <p:spPr>
          <a:xfrm>
            <a:off x="5575134" y="1215000"/>
            <a:ext cx="1706700" cy="9360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6"/>
          <p:cNvSpPr/>
          <p:nvPr/>
        </p:nvSpPr>
        <p:spPr>
          <a:xfrm>
            <a:off x="5662204" y="1255345"/>
            <a:ext cx="1449000" cy="4734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6"/>
          <p:cNvSpPr txBox="1"/>
          <p:nvPr/>
        </p:nvSpPr>
        <p:spPr>
          <a:xfrm>
            <a:off x="5904909" y="1325007"/>
            <a:ext cx="12831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Name Node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299" name="Google Shape;299;p36"/>
          <p:cNvSpPr/>
          <p:nvPr/>
        </p:nvSpPr>
        <p:spPr>
          <a:xfrm>
            <a:off x="4204772" y="2979462"/>
            <a:ext cx="949500" cy="4734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6"/>
          <p:cNvSpPr txBox="1"/>
          <p:nvPr/>
        </p:nvSpPr>
        <p:spPr>
          <a:xfrm>
            <a:off x="4178775" y="2979462"/>
            <a:ext cx="11775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Data Node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301" name="Google Shape;301;p36"/>
          <p:cNvSpPr/>
          <p:nvPr/>
        </p:nvSpPr>
        <p:spPr>
          <a:xfrm>
            <a:off x="4217027" y="3588903"/>
            <a:ext cx="413100" cy="4734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6"/>
          <p:cNvSpPr txBox="1"/>
          <p:nvPr/>
        </p:nvSpPr>
        <p:spPr>
          <a:xfrm>
            <a:off x="4167340" y="3629618"/>
            <a:ext cx="5124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FEFEF"/>
                </a:solidFill>
              </a:rPr>
              <a:t>CPU</a:t>
            </a:r>
            <a:endParaRPr sz="1000">
              <a:solidFill>
                <a:srgbClr val="EFEFEF"/>
              </a:solidFill>
            </a:endParaRPr>
          </a:p>
        </p:txBody>
      </p:sp>
      <p:sp>
        <p:nvSpPr>
          <p:cNvPr id="303" name="Google Shape;303;p36"/>
          <p:cNvSpPr/>
          <p:nvPr/>
        </p:nvSpPr>
        <p:spPr>
          <a:xfrm>
            <a:off x="4729699" y="3588903"/>
            <a:ext cx="413100" cy="4734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6"/>
          <p:cNvSpPr txBox="1"/>
          <p:nvPr/>
        </p:nvSpPr>
        <p:spPr>
          <a:xfrm>
            <a:off x="4680012" y="3629618"/>
            <a:ext cx="5124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FEFEF"/>
                </a:solidFill>
              </a:rPr>
              <a:t>RAM</a:t>
            </a:r>
            <a:endParaRPr sz="1000">
              <a:solidFill>
                <a:srgbClr val="EFEFEF"/>
              </a:solidFill>
            </a:endParaRPr>
          </a:p>
        </p:txBody>
      </p:sp>
      <p:sp>
        <p:nvSpPr>
          <p:cNvPr id="305" name="Google Shape;305;p36"/>
          <p:cNvSpPr/>
          <p:nvPr/>
        </p:nvSpPr>
        <p:spPr>
          <a:xfrm>
            <a:off x="5831763" y="2906428"/>
            <a:ext cx="1206600" cy="12924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6"/>
          <p:cNvSpPr/>
          <p:nvPr/>
        </p:nvSpPr>
        <p:spPr>
          <a:xfrm>
            <a:off x="5960185" y="2979462"/>
            <a:ext cx="949500" cy="4734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6"/>
          <p:cNvSpPr txBox="1"/>
          <p:nvPr/>
        </p:nvSpPr>
        <p:spPr>
          <a:xfrm>
            <a:off x="5934187" y="2979462"/>
            <a:ext cx="11775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Data Node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308" name="Google Shape;308;p36"/>
          <p:cNvSpPr/>
          <p:nvPr/>
        </p:nvSpPr>
        <p:spPr>
          <a:xfrm>
            <a:off x="5972440" y="3588903"/>
            <a:ext cx="413100" cy="4734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6"/>
          <p:cNvSpPr txBox="1"/>
          <p:nvPr/>
        </p:nvSpPr>
        <p:spPr>
          <a:xfrm>
            <a:off x="5922752" y="3629618"/>
            <a:ext cx="5124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FEFEF"/>
                </a:solidFill>
              </a:rPr>
              <a:t>CPU</a:t>
            </a:r>
            <a:endParaRPr sz="1000">
              <a:solidFill>
                <a:srgbClr val="EFEFEF"/>
              </a:solidFill>
            </a:endParaRPr>
          </a:p>
        </p:txBody>
      </p:sp>
      <p:sp>
        <p:nvSpPr>
          <p:cNvPr id="310" name="Google Shape;310;p36"/>
          <p:cNvSpPr/>
          <p:nvPr/>
        </p:nvSpPr>
        <p:spPr>
          <a:xfrm>
            <a:off x="6485112" y="3588903"/>
            <a:ext cx="413100" cy="4734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6"/>
          <p:cNvSpPr txBox="1"/>
          <p:nvPr/>
        </p:nvSpPr>
        <p:spPr>
          <a:xfrm>
            <a:off x="6435425" y="3629618"/>
            <a:ext cx="5124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FEFEF"/>
                </a:solidFill>
              </a:rPr>
              <a:t>RAM</a:t>
            </a:r>
            <a:endParaRPr sz="1000">
              <a:solidFill>
                <a:srgbClr val="EFEFEF"/>
              </a:solidFill>
            </a:endParaRPr>
          </a:p>
        </p:txBody>
      </p:sp>
      <p:sp>
        <p:nvSpPr>
          <p:cNvPr id="312" name="Google Shape;312;p36"/>
          <p:cNvSpPr/>
          <p:nvPr/>
        </p:nvSpPr>
        <p:spPr>
          <a:xfrm>
            <a:off x="7587176" y="2906428"/>
            <a:ext cx="1206600" cy="12924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6"/>
          <p:cNvSpPr/>
          <p:nvPr/>
        </p:nvSpPr>
        <p:spPr>
          <a:xfrm>
            <a:off x="7715597" y="2979462"/>
            <a:ext cx="949500" cy="4734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6"/>
          <p:cNvSpPr txBox="1"/>
          <p:nvPr/>
        </p:nvSpPr>
        <p:spPr>
          <a:xfrm>
            <a:off x="7689600" y="2979462"/>
            <a:ext cx="11775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Data Node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315" name="Google Shape;315;p36"/>
          <p:cNvSpPr/>
          <p:nvPr/>
        </p:nvSpPr>
        <p:spPr>
          <a:xfrm>
            <a:off x="7727852" y="3588903"/>
            <a:ext cx="413100" cy="4734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6"/>
          <p:cNvSpPr txBox="1"/>
          <p:nvPr/>
        </p:nvSpPr>
        <p:spPr>
          <a:xfrm>
            <a:off x="7678165" y="3629618"/>
            <a:ext cx="5124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FEFEF"/>
                </a:solidFill>
              </a:rPr>
              <a:t>CPU</a:t>
            </a:r>
            <a:endParaRPr sz="1000">
              <a:solidFill>
                <a:srgbClr val="EFEFEF"/>
              </a:solidFill>
            </a:endParaRPr>
          </a:p>
        </p:txBody>
      </p:sp>
      <p:sp>
        <p:nvSpPr>
          <p:cNvPr id="317" name="Google Shape;317;p36"/>
          <p:cNvSpPr/>
          <p:nvPr/>
        </p:nvSpPr>
        <p:spPr>
          <a:xfrm>
            <a:off x="8240524" y="3588903"/>
            <a:ext cx="413100" cy="4734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6"/>
          <p:cNvSpPr txBox="1"/>
          <p:nvPr/>
        </p:nvSpPr>
        <p:spPr>
          <a:xfrm>
            <a:off x="8190837" y="3629618"/>
            <a:ext cx="5124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FEFEF"/>
                </a:solidFill>
              </a:rPr>
              <a:t>RAM</a:t>
            </a:r>
            <a:endParaRPr sz="1000">
              <a:solidFill>
                <a:srgbClr val="EFEFEF"/>
              </a:solidFill>
            </a:endParaRPr>
          </a:p>
        </p:txBody>
      </p:sp>
      <p:sp>
        <p:nvSpPr>
          <p:cNvPr id="319" name="Google Shape;319;p36"/>
          <p:cNvSpPr/>
          <p:nvPr/>
        </p:nvSpPr>
        <p:spPr>
          <a:xfrm>
            <a:off x="5896893" y="1757029"/>
            <a:ext cx="474600" cy="3168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6"/>
          <p:cNvSpPr txBox="1"/>
          <p:nvPr/>
        </p:nvSpPr>
        <p:spPr>
          <a:xfrm>
            <a:off x="5839833" y="1784275"/>
            <a:ext cx="588900" cy="1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CPU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321" name="Google Shape;321;p36"/>
          <p:cNvSpPr/>
          <p:nvPr/>
        </p:nvSpPr>
        <p:spPr>
          <a:xfrm>
            <a:off x="6485629" y="1757029"/>
            <a:ext cx="474600" cy="3168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6"/>
          <p:cNvSpPr txBox="1"/>
          <p:nvPr/>
        </p:nvSpPr>
        <p:spPr>
          <a:xfrm>
            <a:off x="6428570" y="1784275"/>
            <a:ext cx="588900" cy="1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RAM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323" name="Google Shape;323;p36"/>
          <p:cNvSpPr txBox="1"/>
          <p:nvPr/>
        </p:nvSpPr>
        <p:spPr>
          <a:xfrm>
            <a:off x="272000" y="1173775"/>
            <a:ext cx="36777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>
              <a:buSzPts val="2200"/>
              <a:buFont typeface="Montserrat"/>
              <a:buChar char="●"/>
            </a:pPr>
            <a:r>
              <a:rPr lang="pt-BR" sz="2200" dirty="0">
                <a:latin typeface="Montserrat"/>
                <a:ea typeface="Montserrat"/>
                <a:cs typeface="Montserrat"/>
                <a:sym typeface="Montserrat"/>
              </a:rPr>
              <a:t>HDFS usará blocos de dados, com um tamanho de 128 MB por padrão</a:t>
            </a:r>
          </a:p>
          <a:p>
            <a:pPr marL="457200" lvl="0" indent="-368300">
              <a:buSzPts val="2200"/>
              <a:buFont typeface="Montserrat"/>
              <a:buChar char="●"/>
            </a:pPr>
            <a:r>
              <a:rPr lang="pt-BR" sz="2200" dirty="0">
                <a:latin typeface="Montserrat"/>
                <a:ea typeface="Montserrat"/>
                <a:cs typeface="Montserrat"/>
                <a:sym typeface="Montserrat"/>
              </a:rPr>
              <a:t>Cada um desses blocos é replicado 3 vezes</a:t>
            </a:r>
          </a:p>
          <a:p>
            <a:pPr marL="457200" lvl="0" indent="-368300">
              <a:buSzPts val="2200"/>
              <a:buFont typeface="Montserrat"/>
              <a:buChar char="●"/>
            </a:pPr>
            <a:r>
              <a:rPr lang="pt-BR" sz="2200" dirty="0">
                <a:latin typeface="Montserrat"/>
                <a:ea typeface="Montserrat"/>
                <a:cs typeface="Montserrat"/>
                <a:sym typeface="Montserrat"/>
              </a:rPr>
              <a:t>Os blocos são distribuídos de forma a apoiar a tolerância a falhas</a:t>
            </a:r>
            <a:endParaRPr sz="22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6383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7"/>
          <p:cNvSpPr txBox="1"/>
          <p:nvPr/>
        </p:nvSpPr>
        <p:spPr>
          <a:xfrm>
            <a:off x="1042425" y="211038"/>
            <a:ext cx="7061700" cy="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37"/>
          <p:cNvSpPr txBox="1"/>
          <p:nvPr/>
        </p:nvSpPr>
        <p:spPr>
          <a:xfrm>
            <a:off x="1109150" y="27825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3000" dirty="0" err="1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Storage</a:t>
            </a:r>
            <a:r>
              <a:rPr lang="pt-BR" sz="3000" dirty="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 Distribuído  - </a:t>
            </a:r>
            <a:r>
              <a:rPr lang="pt-BR" sz="3000" dirty="0" smtClean="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HDFS</a:t>
            </a:r>
            <a:endParaRPr lang="pt-BR" sz="3000" dirty="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2" name="Google Shape;332;p37"/>
          <p:cNvCxnSpPr/>
          <p:nvPr/>
        </p:nvCxnSpPr>
        <p:spPr>
          <a:xfrm>
            <a:off x="6450144" y="2209769"/>
            <a:ext cx="0" cy="316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3" name="Google Shape;333;p37"/>
          <p:cNvCxnSpPr/>
          <p:nvPr/>
        </p:nvCxnSpPr>
        <p:spPr>
          <a:xfrm>
            <a:off x="4561492" y="2526702"/>
            <a:ext cx="3781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4" name="Google Shape;334;p37"/>
          <p:cNvCxnSpPr/>
          <p:nvPr/>
        </p:nvCxnSpPr>
        <p:spPr>
          <a:xfrm>
            <a:off x="4576388" y="2526702"/>
            <a:ext cx="0" cy="316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5" name="Google Shape;335;p37"/>
          <p:cNvCxnSpPr/>
          <p:nvPr/>
        </p:nvCxnSpPr>
        <p:spPr>
          <a:xfrm>
            <a:off x="6450144" y="2526807"/>
            <a:ext cx="0" cy="316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6" name="Google Shape;336;p37"/>
          <p:cNvCxnSpPr/>
          <p:nvPr/>
        </p:nvCxnSpPr>
        <p:spPr>
          <a:xfrm>
            <a:off x="8323900" y="2526807"/>
            <a:ext cx="0" cy="316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7" name="Google Shape;337;p37"/>
          <p:cNvSpPr/>
          <p:nvPr/>
        </p:nvSpPr>
        <p:spPr>
          <a:xfrm>
            <a:off x="4076351" y="2906428"/>
            <a:ext cx="1206600" cy="12924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7"/>
          <p:cNvSpPr/>
          <p:nvPr/>
        </p:nvSpPr>
        <p:spPr>
          <a:xfrm>
            <a:off x="5575134" y="1215000"/>
            <a:ext cx="1706700" cy="9360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7"/>
          <p:cNvSpPr/>
          <p:nvPr/>
        </p:nvSpPr>
        <p:spPr>
          <a:xfrm>
            <a:off x="5662204" y="1255345"/>
            <a:ext cx="1449000" cy="4734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7"/>
          <p:cNvSpPr txBox="1"/>
          <p:nvPr/>
        </p:nvSpPr>
        <p:spPr>
          <a:xfrm>
            <a:off x="5904909" y="1325007"/>
            <a:ext cx="12831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Name Node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341" name="Google Shape;341;p37"/>
          <p:cNvSpPr/>
          <p:nvPr/>
        </p:nvSpPr>
        <p:spPr>
          <a:xfrm>
            <a:off x="4204772" y="2979462"/>
            <a:ext cx="949500" cy="4734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7"/>
          <p:cNvSpPr txBox="1"/>
          <p:nvPr/>
        </p:nvSpPr>
        <p:spPr>
          <a:xfrm>
            <a:off x="4178775" y="2979462"/>
            <a:ext cx="11775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Data Node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343" name="Google Shape;343;p37"/>
          <p:cNvSpPr/>
          <p:nvPr/>
        </p:nvSpPr>
        <p:spPr>
          <a:xfrm>
            <a:off x="4217027" y="3588903"/>
            <a:ext cx="413100" cy="4734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7"/>
          <p:cNvSpPr txBox="1"/>
          <p:nvPr/>
        </p:nvSpPr>
        <p:spPr>
          <a:xfrm>
            <a:off x="4167340" y="3629618"/>
            <a:ext cx="5124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FEFEF"/>
                </a:solidFill>
              </a:rPr>
              <a:t>CPU</a:t>
            </a:r>
            <a:endParaRPr sz="1000">
              <a:solidFill>
                <a:srgbClr val="EFEFEF"/>
              </a:solidFill>
            </a:endParaRPr>
          </a:p>
        </p:txBody>
      </p:sp>
      <p:sp>
        <p:nvSpPr>
          <p:cNvPr id="345" name="Google Shape;345;p37"/>
          <p:cNvSpPr/>
          <p:nvPr/>
        </p:nvSpPr>
        <p:spPr>
          <a:xfrm>
            <a:off x="4729699" y="3588903"/>
            <a:ext cx="413100" cy="4734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7"/>
          <p:cNvSpPr txBox="1"/>
          <p:nvPr/>
        </p:nvSpPr>
        <p:spPr>
          <a:xfrm>
            <a:off x="4680012" y="3629618"/>
            <a:ext cx="5124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FEFEF"/>
                </a:solidFill>
              </a:rPr>
              <a:t>RAM</a:t>
            </a:r>
            <a:endParaRPr sz="1000">
              <a:solidFill>
                <a:srgbClr val="EFEFEF"/>
              </a:solidFill>
            </a:endParaRPr>
          </a:p>
        </p:txBody>
      </p:sp>
      <p:sp>
        <p:nvSpPr>
          <p:cNvPr id="347" name="Google Shape;347;p37"/>
          <p:cNvSpPr/>
          <p:nvPr/>
        </p:nvSpPr>
        <p:spPr>
          <a:xfrm>
            <a:off x="5831763" y="2906428"/>
            <a:ext cx="1206600" cy="12924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7"/>
          <p:cNvSpPr/>
          <p:nvPr/>
        </p:nvSpPr>
        <p:spPr>
          <a:xfrm>
            <a:off x="5960185" y="2979462"/>
            <a:ext cx="949500" cy="4734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7"/>
          <p:cNvSpPr txBox="1"/>
          <p:nvPr/>
        </p:nvSpPr>
        <p:spPr>
          <a:xfrm>
            <a:off x="5934187" y="2979462"/>
            <a:ext cx="11775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Data Node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350" name="Google Shape;350;p37"/>
          <p:cNvSpPr/>
          <p:nvPr/>
        </p:nvSpPr>
        <p:spPr>
          <a:xfrm>
            <a:off x="5972440" y="3588903"/>
            <a:ext cx="413100" cy="4734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7"/>
          <p:cNvSpPr txBox="1"/>
          <p:nvPr/>
        </p:nvSpPr>
        <p:spPr>
          <a:xfrm>
            <a:off x="5922752" y="3629618"/>
            <a:ext cx="5124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FEFEF"/>
                </a:solidFill>
              </a:rPr>
              <a:t>CPU</a:t>
            </a:r>
            <a:endParaRPr sz="1000">
              <a:solidFill>
                <a:srgbClr val="EFEFEF"/>
              </a:solidFill>
            </a:endParaRPr>
          </a:p>
        </p:txBody>
      </p:sp>
      <p:sp>
        <p:nvSpPr>
          <p:cNvPr id="352" name="Google Shape;352;p37"/>
          <p:cNvSpPr/>
          <p:nvPr/>
        </p:nvSpPr>
        <p:spPr>
          <a:xfrm>
            <a:off x="6485112" y="3588903"/>
            <a:ext cx="413100" cy="4734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7"/>
          <p:cNvSpPr txBox="1"/>
          <p:nvPr/>
        </p:nvSpPr>
        <p:spPr>
          <a:xfrm>
            <a:off x="6435425" y="3629618"/>
            <a:ext cx="5124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FEFEF"/>
                </a:solidFill>
              </a:rPr>
              <a:t>RAM</a:t>
            </a:r>
            <a:endParaRPr sz="1000">
              <a:solidFill>
                <a:srgbClr val="EFEFEF"/>
              </a:solidFill>
            </a:endParaRPr>
          </a:p>
        </p:txBody>
      </p:sp>
      <p:sp>
        <p:nvSpPr>
          <p:cNvPr id="354" name="Google Shape;354;p37"/>
          <p:cNvSpPr/>
          <p:nvPr/>
        </p:nvSpPr>
        <p:spPr>
          <a:xfrm>
            <a:off x="7587176" y="2906428"/>
            <a:ext cx="1206600" cy="12924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7"/>
          <p:cNvSpPr/>
          <p:nvPr/>
        </p:nvSpPr>
        <p:spPr>
          <a:xfrm>
            <a:off x="7715597" y="2979462"/>
            <a:ext cx="949500" cy="4734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7"/>
          <p:cNvSpPr txBox="1"/>
          <p:nvPr/>
        </p:nvSpPr>
        <p:spPr>
          <a:xfrm>
            <a:off x="7689600" y="2979462"/>
            <a:ext cx="11775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Data Node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357" name="Google Shape;357;p37"/>
          <p:cNvSpPr/>
          <p:nvPr/>
        </p:nvSpPr>
        <p:spPr>
          <a:xfrm>
            <a:off x="7727852" y="3588903"/>
            <a:ext cx="413100" cy="4734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7"/>
          <p:cNvSpPr txBox="1"/>
          <p:nvPr/>
        </p:nvSpPr>
        <p:spPr>
          <a:xfrm>
            <a:off x="7678165" y="3629618"/>
            <a:ext cx="5124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FEFEF"/>
                </a:solidFill>
              </a:rPr>
              <a:t>CPU</a:t>
            </a:r>
            <a:endParaRPr sz="1000">
              <a:solidFill>
                <a:srgbClr val="EFEFEF"/>
              </a:solidFill>
            </a:endParaRPr>
          </a:p>
        </p:txBody>
      </p:sp>
      <p:sp>
        <p:nvSpPr>
          <p:cNvPr id="359" name="Google Shape;359;p37"/>
          <p:cNvSpPr/>
          <p:nvPr/>
        </p:nvSpPr>
        <p:spPr>
          <a:xfrm>
            <a:off x="8240524" y="3588903"/>
            <a:ext cx="413100" cy="4734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7"/>
          <p:cNvSpPr txBox="1"/>
          <p:nvPr/>
        </p:nvSpPr>
        <p:spPr>
          <a:xfrm>
            <a:off x="8190837" y="3629618"/>
            <a:ext cx="5124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FEFEF"/>
                </a:solidFill>
              </a:rPr>
              <a:t>RAM</a:t>
            </a:r>
            <a:endParaRPr sz="1000">
              <a:solidFill>
                <a:srgbClr val="EFEFEF"/>
              </a:solidFill>
            </a:endParaRPr>
          </a:p>
        </p:txBody>
      </p:sp>
      <p:sp>
        <p:nvSpPr>
          <p:cNvPr id="361" name="Google Shape;361;p37"/>
          <p:cNvSpPr/>
          <p:nvPr/>
        </p:nvSpPr>
        <p:spPr>
          <a:xfrm>
            <a:off x="5896893" y="1757029"/>
            <a:ext cx="474600" cy="3168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7"/>
          <p:cNvSpPr txBox="1"/>
          <p:nvPr/>
        </p:nvSpPr>
        <p:spPr>
          <a:xfrm>
            <a:off x="5839833" y="1784275"/>
            <a:ext cx="588900" cy="1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CPU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363" name="Google Shape;363;p37"/>
          <p:cNvSpPr/>
          <p:nvPr/>
        </p:nvSpPr>
        <p:spPr>
          <a:xfrm>
            <a:off x="6485629" y="1757029"/>
            <a:ext cx="474600" cy="3168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7"/>
          <p:cNvSpPr txBox="1"/>
          <p:nvPr/>
        </p:nvSpPr>
        <p:spPr>
          <a:xfrm>
            <a:off x="6428570" y="1784275"/>
            <a:ext cx="588900" cy="1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RAM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365" name="Google Shape;365;p37"/>
          <p:cNvSpPr txBox="1"/>
          <p:nvPr/>
        </p:nvSpPr>
        <p:spPr>
          <a:xfrm>
            <a:off x="272000" y="1173775"/>
            <a:ext cx="36777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>
              <a:buSzPts val="2200"/>
              <a:buFont typeface="Montserrat"/>
              <a:buChar char="●"/>
            </a:pPr>
            <a:r>
              <a:rPr lang="pt-BR" sz="2200" dirty="0">
                <a:latin typeface="Montserrat"/>
                <a:ea typeface="Montserrat"/>
                <a:cs typeface="Montserrat"/>
                <a:sym typeface="Montserrat"/>
              </a:rPr>
              <a:t>Blocos menores fornecem mais paralelização durante o processamento</a:t>
            </a:r>
          </a:p>
          <a:p>
            <a:pPr marL="457200" lvl="0" indent="-368300">
              <a:buSzPts val="2200"/>
              <a:buFont typeface="Montserrat"/>
              <a:buChar char="●"/>
            </a:pPr>
            <a:r>
              <a:rPr lang="pt-BR" sz="2200" dirty="0">
                <a:latin typeface="Montserrat"/>
                <a:ea typeface="Montserrat"/>
                <a:cs typeface="Montserrat"/>
                <a:sym typeface="Montserrat"/>
              </a:rPr>
              <a:t>Várias cópias de um bloco evitam a perda de dados devido a uma falha de um nó</a:t>
            </a:r>
            <a:endParaRPr sz="22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14685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700"/>
            <a:ext cx="9144000" cy="4772265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04172" y="155887"/>
            <a:ext cx="2842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ARQUIVO01 será distribuído por </a:t>
            </a:r>
          </a:p>
          <a:p>
            <a:r>
              <a:rPr lang="pt-BR" dirty="0" smtClean="0"/>
              <a:t>padrão em quatro máquinas</a:t>
            </a:r>
          </a:p>
        </p:txBody>
      </p:sp>
      <p:sp>
        <p:nvSpPr>
          <p:cNvPr id="5" name="Retângulo 4"/>
          <p:cNvSpPr/>
          <p:nvPr/>
        </p:nvSpPr>
        <p:spPr>
          <a:xfrm>
            <a:off x="6664960" y="0"/>
            <a:ext cx="2844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dirty="0"/>
          </a:p>
          <a:p>
            <a:r>
              <a:rPr lang="pt-BR" dirty="0" smtClean="0"/>
              <a:t>HDFS é a forma de armazenamento no cluster </a:t>
            </a:r>
            <a:r>
              <a:rPr lang="pt-BR" dirty="0" err="1" smtClean="0"/>
              <a:t>hadoop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1332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Python and Spark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716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○"/>
            </a:pPr>
            <a:r>
              <a:rPr lang="en" sz="3000" dirty="0" smtClean="0">
                <a:latin typeface="Montserrat"/>
                <a:ea typeface="Montserrat"/>
                <a:cs typeface="Montserrat"/>
                <a:sym typeface="Montserrat"/>
              </a:rPr>
              <a:t>Spark e </a:t>
            </a: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Big Data </a:t>
            </a:r>
            <a:r>
              <a:rPr lang="en" sz="3000" dirty="0" smtClean="0">
                <a:latin typeface="Montserrat"/>
                <a:ea typeface="Montserrat"/>
                <a:cs typeface="Montserrat"/>
                <a:sym typeface="Montserrat"/>
              </a:rPr>
              <a:t>básico.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13716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○"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Setting up </a:t>
            </a:r>
            <a:r>
              <a:rPr lang="en" sz="3000" dirty="0" smtClean="0">
                <a:latin typeface="Montserrat"/>
                <a:ea typeface="Montserrat"/>
                <a:cs typeface="Montserrat"/>
                <a:sym typeface="Montserrat"/>
              </a:rPr>
              <a:t>Spark.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13716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○"/>
            </a:pPr>
            <a:r>
              <a:rPr lang="en" sz="3000" dirty="0" smtClean="0">
                <a:latin typeface="Montserrat"/>
                <a:ea typeface="Montserrat"/>
                <a:cs typeface="Montserrat"/>
                <a:sym typeface="Montserrat"/>
              </a:rPr>
              <a:t>Python e </a:t>
            </a: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Spark 2.0 DataFrames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13716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○"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PySpark </a:t>
            </a:r>
            <a:r>
              <a:rPr lang="en" sz="3000" smtClean="0">
                <a:latin typeface="Montserrat"/>
                <a:ea typeface="Montserrat"/>
                <a:cs typeface="Montserrat"/>
                <a:sym typeface="Montserrat"/>
              </a:rPr>
              <a:t>Exercício e Projetos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807"/>
            <a:ext cx="9144000" cy="4884111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04172" y="277807"/>
            <a:ext cx="30187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Depois que quebrar vai replicar em </a:t>
            </a:r>
          </a:p>
          <a:p>
            <a:r>
              <a:rPr lang="pt-BR" dirty="0" smtClean="0"/>
              <a:t>pelo menos 3 vezes cada parte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832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081"/>
            <a:ext cx="9141107" cy="4856480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91440" y="223520"/>
            <a:ext cx="308770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Arquivos menores </a:t>
            </a:r>
          </a:p>
          <a:p>
            <a:r>
              <a:rPr lang="pt-BR" dirty="0" smtClean="0"/>
              <a:t>Menor tempo</a:t>
            </a:r>
          </a:p>
          <a:p>
            <a:r>
              <a:rPr lang="pt-BR" dirty="0" smtClean="0"/>
              <a:t>Menor processamento em cada host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553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8"/>
          <p:cNvSpPr txBox="1"/>
          <p:nvPr/>
        </p:nvSpPr>
        <p:spPr>
          <a:xfrm>
            <a:off x="1042425" y="211038"/>
            <a:ext cx="7061700" cy="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3" name="Google Shape;373;p38"/>
          <p:cNvSpPr txBox="1"/>
          <p:nvPr/>
        </p:nvSpPr>
        <p:spPr>
          <a:xfrm>
            <a:off x="1109150" y="27825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MapReduce</a:t>
            </a:r>
            <a:endParaRPr sz="3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4" name="Google Shape;374;p38"/>
          <p:cNvCxnSpPr/>
          <p:nvPr/>
        </p:nvCxnSpPr>
        <p:spPr>
          <a:xfrm>
            <a:off x="6450144" y="2209769"/>
            <a:ext cx="0" cy="316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5" name="Google Shape;375;p38"/>
          <p:cNvCxnSpPr/>
          <p:nvPr/>
        </p:nvCxnSpPr>
        <p:spPr>
          <a:xfrm>
            <a:off x="4561492" y="2526702"/>
            <a:ext cx="3781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6" name="Google Shape;376;p38"/>
          <p:cNvCxnSpPr/>
          <p:nvPr/>
        </p:nvCxnSpPr>
        <p:spPr>
          <a:xfrm>
            <a:off x="4576388" y="2526702"/>
            <a:ext cx="0" cy="316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7" name="Google Shape;377;p38"/>
          <p:cNvCxnSpPr/>
          <p:nvPr/>
        </p:nvCxnSpPr>
        <p:spPr>
          <a:xfrm>
            <a:off x="6450144" y="2526807"/>
            <a:ext cx="0" cy="316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8" name="Google Shape;378;p38"/>
          <p:cNvCxnSpPr/>
          <p:nvPr/>
        </p:nvCxnSpPr>
        <p:spPr>
          <a:xfrm>
            <a:off x="8323900" y="2526807"/>
            <a:ext cx="0" cy="316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38"/>
          <p:cNvSpPr/>
          <p:nvPr/>
        </p:nvSpPr>
        <p:spPr>
          <a:xfrm>
            <a:off x="4076351" y="2906428"/>
            <a:ext cx="1206600" cy="12924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8"/>
          <p:cNvSpPr/>
          <p:nvPr/>
        </p:nvSpPr>
        <p:spPr>
          <a:xfrm>
            <a:off x="5575134" y="1215000"/>
            <a:ext cx="1706700" cy="9360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8"/>
          <p:cNvSpPr/>
          <p:nvPr/>
        </p:nvSpPr>
        <p:spPr>
          <a:xfrm>
            <a:off x="5662204" y="1255345"/>
            <a:ext cx="1449000" cy="473400"/>
          </a:xfrm>
          <a:prstGeom prst="roundRect">
            <a:avLst>
              <a:gd name="adj" fmla="val 16667"/>
            </a:avLst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8"/>
          <p:cNvSpPr txBox="1"/>
          <p:nvPr/>
        </p:nvSpPr>
        <p:spPr>
          <a:xfrm>
            <a:off x="5904909" y="1325007"/>
            <a:ext cx="12831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Job Tracker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383" name="Google Shape;383;p38"/>
          <p:cNvSpPr/>
          <p:nvPr/>
        </p:nvSpPr>
        <p:spPr>
          <a:xfrm>
            <a:off x="4204772" y="2979462"/>
            <a:ext cx="949500" cy="473400"/>
          </a:xfrm>
          <a:prstGeom prst="roundRect">
            <a:avLst>
              <a:gd name="adj" fmla="val 16667"/>
            </a:avLst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38"/>
          <p:cNvSpPr txBox="1"/>
          <p:nvPr/>
        </p:nvSpPr>
        <p:spPr>
          <a:xfrm>
            <a:off x="4090775" y="2891012"/>
            <a:ext cx="11775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Task Tracker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385" name="Google Shape;385;p38"/>
          <p:cNvSpPr/>
          <p:nvPr/>
        </p:nvSpPr>
        <p:spPr>
          <a:xfrm>
            <a:off x="4217027" y="3588903"/>
            <a:ext cx="413100" cy="4734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8"/>
          <p:cNvSpPr txBox="1"/>
          <p:nvPr/>
        </p:nvSpPr>
        <p:spPr>
          <a:xfrm>
            <a:off x="4167340" y="3629618"/>
            <a:ext cx="5124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FEFEF"/>
                </a:solidFill>
              </a:rPr>
              <a:t>CPU</a:t>
            </a:r>
            <a:endParaRPr sz="1000">
              <a:solidFill>
                <a:srgbClr val="EFEFEF"/>
              </a:solidFill>
            </a:endParaRPr>
          </a:p>
        </p:txBody>
      </p:sp>
      <p:sp>
        <p:nvSpPr>
          <p:cNvPr id="387" name="Google Shape;387;p38"/>
          <p:cNvSpPr/>
          <p:nvPr/>
        </p:nvSpPr>
        <p:spPr>
          <a:xfrm>
            <a:off x="4729699" y="3588903"/>
            <a:ext cx="413100" cy="4734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8"/>
          <p:cNvSpPr txBox="1"/>
          <p:nvPr/>
        </p:nvSpPr>
        <p:spPr>
          <a:xfrm>
            <a:off x="4680012" y="3629618"/>
            <a:ext cx="5124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FEFEF"/>
                </a:solidFill>
              </a:rPr>
              <a:t>RAM</a:t>
            </a:r>
            <a:endParaRPr sz="1000">
              <a:solidFill>
                <a:srgbClr val="EFEFEF"/>
              </a:solidFill>
            </a:endParaRPr>
          </a:p>
        </p:txBody>
      </p:sp>
      <p:sp>
        <p:nvSpPr>
          <p:cNvPr id="389" name="Google Shape;389;p38"/>
          <p:cNvSpPr/>
          <p:nvPr/>
        </p:nvSpPr>
        <p:spPr>
          <a:xfrm>
            <a:off x="5831763" y="2906428"/>
            <a:ext cx="1206600" cy="12924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8"/>
          <p:cNvSpPr/>
          <p:nvPr/>
        </p:nvSpPr>
        <p:spPr>
          <a:xfrm>
            <a:off x="5960185" y="2979462"/>
            <a:ext cx="949500" cy="473400"/>
          </a:xfrm>
          <a:prstGeom prst="roundRect">
            <a:avLst>
              <a:gd name="adj" fmla="val 16667"/>
            </a:avLst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8"/>
          <p:cNvSpPr/>
          <p:nvPr/>
        </p:nvSpPr>
        <p:spPr>
          <a:xfrm>
            <a:off x="5972440" y="3588903"/>
            <a:ext cx="413100" cy="4734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8"/>
          <p:cNvSpPr txBox="1"/>
          <p:nvPr/>
        </p:nvSpPr>
        <p:spPr>
          <a:xfrm>
            <a:off x="5922752" y="3629618"/>
            <a:ext cx="5124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FEFEF"/>
                </a:solidFill>
              </a:rPr>
              <a:t>CPU</a:t>
            </a:r>
            <a:endParaRPr sz="1000">
              <a:solidFill>
                <a:srgbClr val="EFEFEF"/>
              </a:solidFill>
            </a:endParaRPr>
          </a:p>
        </p:txBody>
      </p:sp>
      <p:sp>
        <p:nvSpPr>
          <p:cNvPr id="393" name="Google Shape;393;p38"/>
          <p:cNvSpPr/>
          <p:nvPr/>
        </p:nvSpPr>
        <p:spPr>
          <a:xfrm>
            <a:off x="6485112" y="3588903"/>
            <a:ext cx="413100" cy="4734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8"/>
          <p:cNvSpPr txBox="1"/>
          <p:nvPr/>
        </p:nvSpPr>
        <p:spPr>
          <a:xfrm>
            <a:off x="6435425" y="3629618"/>
            <a:ext cx="5124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FEFEF"/>
                </a:solidFill>
              </a:rPr>
              <a:t>RAM</a:t>
            </a:r>
            <a:endParaRPr sz="1000">
              <a:solidFill>
                <a:srgbClr val="EFEFEF"/>
              </a:solidFill>
            </a:endParaRPr>
          </a:p>
        </p:txBody>
      </p:sp>
      <p:sp>
        <p:nvSpPr>
          <p:cNvPr id="395" name="Google Shape;395;p38"/>
          <p:cNvSpPr/>
          <p:nvPr/>
        </p:nvSpPr>
        <p:spPr>
          <a:xfrm>
            <a:off x="7587176" y="2906428"/>
            <a:ext cx="1206600" cy="12924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8"/>
          <p:cNvSpPr/>
          <p:nvPr/>
        </p:nvSpPr>
        <p:spPr>
          <a:xfrm>
            <a:off x="7715597" y="2979462"/>
            <a:ext cx="949500" cy="473400"/>
          </a:xfrm>
          <a:prstGeom prst="roundRect">
            <a:avLst>
              <a:gd name="adj" fmla="val 16667"/>
            </a:avLst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8"/>
          <p:cNvSpPr/>
          <p:nvPr/>
        </p:nvSpPr>
        <p:spPr>
          <a:xfrm>
            <a:off x="7727852" y="3588903"/>
            <a:ext cx="413100" cy="4734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8"/>
          <p:cNvSpPr txBox="1"/>
          <p:nvPr/>
        </p:nvSpPr>
        <p:spPr>
          <a:xfrm>
            <a:off x="7678165" y="3629618"/>
            <a:ext cx="5124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FEFEF"/>
                </a:solidFill>
              </a:rPr>
              <a:t>CPU</a:t>
            </a:r>
            <a:endParaRPr sz="1000">
              <a:solidFill>
                <a:srgbClr val="EFEFEF"/>
              </a:solidFill>
            </a:endParaRPr>
          </a:p>
        </p:txBody>
      </p:sp>
      <p:sp>
        <p:nvSpPr>
          <p:cNvPr id="399" name="Google Shape;399;p38"/>
          <p:cNvSpPr/>
          <p:nvPr/>
        </p:nvSpPr>
        <p:spPr>
          <a:xfrm>
            <a:off x="8240524" y="3588903"/>
            <a:ext cx="413100" cy="4734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8"/>
          <p:cNvSpPr txBox="1"/>
          <p:nvPr/>
        </p:nvSpPr>
        <p:spPr>
          <a:xfrm>
            <a:off x="8190837" y="3629618"/>
            <a:ext cx="5124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FEFEF"/>
                </a:solidFill>
              </a:rPr>
              <a:t>RAM</a:t>
            </a:r>
            <a:endParaRPr sz="1000">
              <a:solidFill>
                <a:srgbClr val="EFEFEF"/>
              </a:solidFill>
            </a:endParaRPr>
          </a:p>
        </p:txBody>
      </p:sp>
      <p:sp>
        <p:nvSpPr>
          <p:cNvPr id="401" name="Google Shape;401;p38"/>
          <p:cNvSpPr/>
          <p:nvPr/>
        </p:nvSpPr>
        <p:spPr>
          <a:xfrm>
            <a:off x="5896893" y="1757029"/>
            <a:ext cx="474600" cy="3168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8"/>
          <p:cNvSpPr txBox="1"/>
          <p:nvPr/>
        </p:nvSpPr>
        <p:spPr>
          <a:xfrm>
            <a:off x="5839833" y="1784275"/>
            <a:ext cx="588900" cy="1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CPU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403" name="Google Shape;403;p38"/>
          <p:cNvSpPr/>
          <p:nvPr/>
        </p:nvSpPr>
        <p:spPr>
          <a:xfrm>
            <a:off x="6485629" y="1757029"/>
            <a:ext cx="474600" cy="3168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8"/>
          <p:cNvSpPr txBox="1"/>
          <p:nvPr/>
        </p:nvSpPr>
        <p:spPr>
          <a:xfrm>
            <a:off x="6428570" y="1784275"/>
            <a:ext cx="588900" cy="1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RAM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405" name="Google Shape;405;p38"/>
          <p:cNvSpPr txBox="1"/>
          <p:nvPr/>
        </p:nvSpPr>
        <p:spPr>
          <a:xfrm>
            <a:off x="272000" y="1173775"/>
            <a:ext cx="36777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>
              <a:buSzPts val="2200"/>
              <a:buFont typeface="Montserrat"/>
              <a:buChar char="●"/>
            </a:pPr>
            <a:r>
              <a:rPr lang="pt-BR" sz="2000" dirty="0" err="1">
                <a:latin typeface="Montserrat"/>
                <a:ea typeface="Montserrat"/>
                <a:cs typeface="Montserrat"/>
                <a:sym typeface="Montserrat"/>
              </a:rPr>
              <a:t>MapReduce</a:t>
            </a:r>
            <a:r>
              <a:rPr lang="pt-BR" sz="2000" dirty="0">
                <a:latin typeface="Montserrat"/>
                <a:ea typeface="Montserrat"/>
                <a:cs typeface="Montserrat"/>
                <a:sym typeface="Montserrat"/>
              </a:rPr>
              <a:t> é uma maneira de dividir uma tarefa de computação em um conjunto distribuído de arquivos (como HDFS)</a:t>
            </a:r>
          </a:p>
          <a:p>
            <a:pPr marL="457200" lvl="0" indent="-368300">
              <a:buSzPts val="2200"/>
              <a:buFont typeface="Montserrat"/>
              <a:buChar char="●"/>
            </a:pPr>
            <a:r>
              <a:rPr lang="pt-BR" sz="2000" dirty="0">
                <a:latin typeface="Montserrat"/>
                <a:ea typeface="Montserrat"/>
                <a:cs typeface="Montserrat"/>
                <a:sym typeface="Montserrat"/>
              </a:rPr>
              <a:t>Consiste em um Rastreador de Trabalhos e vários Rastreadores de Tarefas</a:t>
            </a:r>
            <a:endParaRPr sz="2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p38"/>
          <p:cNvSpPr txBox="1"/>
          <p:nvPr/>
        </p:nvSpPr>
        <p:spPr>
          <a:xfrm>
            <a:off x="5846312" y="2919812"/>
            <a:ext cx="11775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Task Tracker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407" name="Google Shape;407;p38"/>
          <p:cNvSpPr txBox="1"/>
          <p:nvPr/>
        </p:nvSpPr>
        <p:spPr>
          <a:xfrm>
            <a:off x="7639675" y="2911374"/>
            <a:ext cx="11775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Task Tracker</a:t>
            </a:r>
            <a:endParaRPr>
              <a:solidFill>
                <a:srgbClr val="EFEF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1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9"/>
          <p:cNvSpPr txBox="1"/>
          <p:nvPr/>
        </p:nvSpPr>
        <p:spPr>
          <a:xfrm>
            <a:off x="1042425" y="211038"/>
            <a:ext cx="7061700" cy="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5" name="Google Shape;415;p39"/>
          <p:cNvSpPr txBox="1"/>
          <p:nvPr/>
        </p:nvSpPr>
        <p:spPr>
          <a:xfrm>
            <a:off x="1109150" y="27825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MapReduce</a:t>
            </a:r>
            <a:endParaRPr sz="3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16" name="Google Shape;416;p39"/>
          <p:cNvCxnSpPr/>
          <p:nvPr/>
        </p:nvCxnSpPr>
        <p:spPr>
          <a:xfrm>
            <a:off x="6450144" y="2209769"/>
            <a:ext cx="0" cy="316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7" name="Google Shape;417;p39"/>
          <p:cNvCxnSpPr/>
          <p:nvPr/>
        </p:nvCxnSpPr>
        <p:spPr>
          <a:xfrm>
            <a:off x="4561492" y="2526702"/>
            <a:ext cx="3781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8" name="Google Shape;418;p39"/>
          <p:cNvCxnSpPr/>
          <p:nvPr/>
        </p:nvCxnSpPr>
        <p:spPr>
          <a:xfrm>
            <a:off x="4576388" y="2526702"/>
            <a:ext cx="0" cy="316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" name="Google Shape;419;p39"/>
          <p:cNvCxnSpPr/>
          <p:nvPr/>
        </p:nvCxnSpPr>
        <p:spPr>
          <a:xfrm>
            <a:off x="6450144" y="2526807"/>
            <a:ext cx="0" cy="316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0" name="Google Shape;420;p39"/>
          <p:cNvCxnSpPr/>
          <p:nvPr/>
        </p:nvCxnSpPr>
        <p:spPr>
          <a:xfrm>
            <a:off x="8323900" y="2526807"/>
            <a:ext cx="0" cy="316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1" name="Google Shape;421;p39"/>
          <p:cNvSpPr/>
          <p:nvPr/>
        </p:nvSpPr>
        <p:spPr>
          <a:xfrm>
            <a:off x="4076351" y="2906428"/>
            <a:ext cx="1206600" cy="12924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9"/>
          <p:cNvSpPr/>
          <p:nvPr/>
        </p:nvSpPr>
        <p:spPr>
          <a:xfrm>
            <a:off x="5575134" y="1215000"/>
            <a:ext cx="1706700" cy="9360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9"/>
          <p:cNvSpPr/>
          <p:nvPr/>
        </p:nvSpPr>
        <p:spPr>
          <a:xfrm>
            <a:off x="5662204" y="1255345"/>
            <a:ext cx="1449000" cy="473400"/>
          </a:xfrm>
          <a:prstGeom prst="roundRect">
            <a:avLst>
              <a:gd name="adj" fmla="val 16667"/>
            </a:avLst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9"/>
          <p:cNvSpPr txBox="1"/>
          <p:nvPr/>
        </p:nvSpPr>
        <p:spPr>
          <a:xfrm>
            <a:off x="5904909" y="1325007"/>
            <a:ext cx="12831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Job Tracker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425" name="Google Shape;425;p39"/>
          <p:cNvSpPr/>
          <p:nvPr/>
        </p:nvSpPr>
        <p:spPr>
          <a:xfrm>
            <a:off x="4204772" y="2979462"/>
            <a:ext cx="949500" cy="473400"/>
          </a:xfrm>
          <a:prstGeom prst="roundRect">
            <a:avLst>
              <a:gd name="adj" fmla="val 16667"/>
            </a:avLst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9"/>
          <p:cNvSpPr txBox="1"/>
          <p:nvPr/>
        </p:nvSpPr>
        <p:spPr>
          <a:xfrm>
            <a:off x="4090775" y="2891012"/>
            <a:ext cx="11775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Task Tracker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427" name="Google Shape;427;p39"/>
          <p:cNvSpPr/>
          <p:nvPr/>
        </p:nvSpPr>
        <p:spPr>
          <a:xfrm>
            <a:off x="4217027" y="3588903"/>
            <a:ext cx="413100" cy="4734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9"/>
          <p:cNvSpPr txBox="1"/>
          <p:nvPr/>
        </p:nvSpPr>
        <p:spPr>
          <a:xfrm>
            <a:off x="4167340" y="3629618"/>
            <a:ext cx="5124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FEFEF"/>
                </a:solidFill>
              </a:rPr>
              <a:t>CPU</a:t>
            </a:r>
            <a:endParaRPr sz="1000">
              <a:solidFill>
                <a:srgbClr val="EFEFEF"/>
              </a:solidFill>
            </a:endParaRPr>
          </a:p>
        </p:txBody>
      </p:sp>
      <p:sp>
        <p:nvSpPr>
          <p:cNvPr id="429" name="Google Shape;429;p39"/>
          <p:cNvSpPr/>
          <p:nvPr/>
        </p:nvSpPr>
        <p:spPr>
          <a:xfrm>
            <a:off x="4729699" y="3588903"/>
            <a:ext cx="413100" cy="4734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9"/>
          <p:cNvSpPr txBox="1"/>
          <p:nvPr/>
        </p:nvSpPr>
        <p:spPr>
          <a:xfrm>
            <a:off x="4680012" y="3629618"/>
            <a:ext cx="5124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FEFEF"/>
                </a:solidFill>
              </a:rPr>
              <a:t>RAM</a:t>
            </a:r>
            <a:endParaRPr sz="1000">
              <a:solidFill>
                <a:srgbClr val="EFEFEF"/>
              </a:solidFill>
            </a:endParaRPr>
          </a:p>
        </p:txBody>
      </p:sp>
      <p:sp>
        <p:nvSpPr>
          <p:cNvPr id="431" name="Google Shape;431;p39"/>
          <p:cNvSpPr/>
          <p:nvPr/>
        </p:nvSpPr>
        <p:spPr>
          <a:xfrm>
            <a:off x="5831763" y="2906428"/>
            <a:ext cx="1206600" cy="12924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9"/>
          <p:cNvSpPr/>
          <p:nvPr/>
        </p:nvSpPr>
        <p:spPr>
          <a:xfrm>
            <a:off x="5960185" y="2979462"/>
            <a:ext cx="949500" cy="473400"/>
          </a:xfrm>
          <a:prstGeom prst="roundRect">
            <a:avLst>
              <a:gd name="adj" fmla="val 16667"/>
            </a:avLst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9"/>
          <p:cNvSpPr/>
          <p:nvPr/>
        </p:nvSpPr>
        <p:spPr>
          <a:xfrm>
            <a:off x="5972440" y="3588903"/>
            <a:ext cx="413100" cy="4734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9"/>
          <p:cNvSpPr txBox="1"/>
          <p:nvPr/>
        </p:nvSpPr>
        <p:spPr>
          <a:xfrm>
            <a:off x="5922752" y="3629618"/>
            <a:ext cx="5124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FEFEF"/>
                </a:solidFill>
              </a:rPr>
              <a:t>CPU</a:t>
            </a:r>
            <a:endParaRPr sz="1000">
              <a:solidFill>
                <a:srgbClr val="EFEFEF"/>
              </a:solidFill>
            </a:endParaRPr>
          </a:p>
        </p:txBody>
      </p:sp>
      <p:sp>
        <p:nvSpPr>
          <p:cNvPr id="435" name="Google Shape;435;p39"/>
          <p:cNvSpPr/>
          <p:nvPr/>
        </p:nvSpPr>
        <p:spPr>
          <a:xfrm>
            <a:off x="6485112" y="3588903"/>
            <a:ext cx="413100" cy="4734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39"/>
          <p:cNvSpPr txBox="1"/>
          <p:nvPr/>
        </p:nvSpPr>
        <p:spPr>
          <a:xfrm>
            <a:off x="6435425" y="3629618"/>
            <a:ext cx="5124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FEFEF"/>
                </a:solidFill>
              </a:rPr>
              <a:t>RAM</a:t>
            </a:r>
            <a:endParaRPr sz="1000">
              <a:solidFill>
                <a:srgbClr val="EFEFEF"/>
              </a:solidFill>
            </a:endParaRPr>
          </a:p>
        </p:txBody>
      </p:sp>
      <p:sp>
        <p:nvSpPr>
          <p:cNvPr id="437" name="Google Shape;437;p39"/>
          <p:cNvSpPr/>
          <p:nvPr/>
        </p:nvSpPr>
        <p:spPr>
          <a:xfrm>
            <a:off x="7587176" y="2906428"/>
            <a:ext cx="1206600" cy="12924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39"/>
          <p:cNvSpPr/>
          <p:nvPr/>
        </p:nvSpPr>
        <p:spPr>
          <a:xfrm>
            <a:off x="7715597" y="2979462"/>
            <a:ext cx="949500" cy="473400"/>
          </a:xfrm>
          <a:prstGeom prst="roundRect">
            <a:avLst>
              <a:gd name="adj" fmla="val 16667"/>
            </a:avLst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39"/>
          <p:cNvSpPr/>
          <p:nvPr/>
        </p:nvSpPr>
        <p:spPr>
          <a:xfrm>
            <a:off x="7727852" y="3588903"/>
            <a:ext cx="413100" cy="4734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39"/>
          <p:cNvSpPr txBox="1"/>
          <p:nvPr/>
        </p:nvSpPr>
        <p:spPr>
          <a:xfrm>
            <a:off x="7678165" y="3629618"/>
            <a:ext cx="5124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FEFEF"/>
                </a:solidFill>
              </a:rPr>
              <a:t>CPU</a:t>
            </a:r>
            <a:endParaRPr sz="1000">
              <a:solidFill>
                <a:srgbClr val="EFEFEF"/>
              </a:solidFill>
            </a:endParaRPr>
          </a:p>
        </p:txBody>
      </p:sp>
      <p:sp>
        <p:nvSpPr>
          <p:cNvPr id="441" name="Google Shape;441;p39"/>
          <p:cNvSpPr/>
          <p:nvPr/>
        </p:nvSpPr>
        <p:spPr>
          <a:xfrm>
            <a:off x="8240524" y="3588903"/>
            <a:ext cx="413100" cy="4734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9"/>
          <p:cNvSpPr txBox="1"/>
          <p:nvPr/>
        </p:nvSpPr>
        <p:spPr>
          <a:xfrm>
            <a:off x="8190837" y="3629618"/>
            <a:ext cx="5124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FEFEF"/>
                </a:solidFill>
              </a:rPr>
              <a:t>RAM</a:t>
            </a:r>
            <a:endParaRPr sz="1000">
              <a:solidFill>
                <a:srgbClr val="EFEFEF"/>
              </a:solidFill>
            </a:endParaRPr>
          </a:p>
        </p:txBody>
      </p:sp>
      <p:sp>
        <p:nvSpPr>
          <p:cNvPr id="443" name="Google Shape;443;p39"/>
          <p:cNvSpPr/>
          <p:nvPr/>
        </p:nvSpPr>
        <p:spPr>
          <a:xfrm>
            <a:off x="5896893" y="1757029"/>
            <a:ext cx="474600" cy="3168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9"/>
          <p:cNvSpPr txBox="1"/>
          <p:nvPr/>
        </p:nvSpPr>
        <p:spPr>
          <a:xfrm>
            <a:off x="5839833" y="1784275"/>
            <a:ext cx="588900" cy="1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CPU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445" name="Google Shape;445;p39"/>
          <p:cNvSpPr/>
          <p:nvPr/>
        </p:nvSpPr>
        <p:spPr>
          <a:xfrm>
            <a:off x="6485629" y="1757029"/>
            <a:ext cx="474600" cy="3168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39"/>
          <p:cNvSpPr txBox="1"/>
          <p:nvPr/>
        </p:nvSpPr>
        <p:spPr>
          <a:xfrm>
            <a:off x="6428570" y="1784275"/>
            <a:ext cx="588900" cy="1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RAM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447" name="Google Shape;447;p39"/>
          <p:cNvSpPr txBox="1"/>
          <p:nvPr/>
        </p:nvSpPr>
        <p:spPr>
          <a:xfrm>
            <a:off x="272000" y="1173775"/>
            <a:ext cx="36777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>
              <a:buSzPts val="2200"/>
              <a:buFont typeface="Montserrat"/>
              <a:buChar char="●"/>
            </a:pPr>
            <a:r>
              <a:rPr lang="pt-BR" sz="2200" dirty="0">
                <a:latin typeface="Montserrat"/>
                <a:ea typeface="Montserrat"/>
                <a:cs typeface="Montserrat"/>
                <a:sym typeface="Montserrat"/>
              </a:rPr>
              <a:t>O </a:t>
            </a:r>
            <a:r>
              <a:rPr lang="pt-BR" sz="2200" dirty="0" err="1">
                <a:latin typeface="Montserrat"/>
                <a:ea typeface="Montserrat"/>
                <a:cs typeface="Montserrat"/>
                <a:sym typeface="Montserrat"/>
              </a:rPr>
              <a:t>Job</a:t>
            </a:r>
            <a:r>
              <a:rPr lang="pt-BR" sz="22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200" dirty="0" err="1">
                <a:latin typeface="Montserrat"/>
                <a:ea typeface="Montserrat"/>
                <a:cs typeface="Montserrat"/>
                <a:sym typeface="Montserrat"/>
              </a:rPr>
              <a:t>Tracker</a:t>
            </a:r>
            <a:r>
              <a:rPr lang="pt-BR" sz="2200" dirty="0">
                <a:latin typeface="Montserrat"/>
                <a:ea typeface="Montserrat"/>
                <a:cs typeface="Montserrat"/>
                <a:sym typeface="Montserrat"/>
              </a:rPr>
              <a:t> envia código para ser executado nos </a:t>
            </a:r>
            <a:r>
              <a:rPr lang="pt-BR" sz="2200" dirty="0" err="1">
                <a:latin typeface="Montserrat"/>
                <a:ea typeface="Montserrat"/>
                <a:cs typeface="Montserrat"/>
                <a:sym typeface="Montserrat"/>
              </a:rPr>
              <a:t>Task</a:t>
            </a:r>
            <a:r>
              <a:rPr lang="pt-BR" sz="22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200" dirty="0" err="1">
                <a:latin typeface="Montserrat"/>
                <a:ea typeface="Montserrat"/>
                <a:cs typeface="Montserrat"/>
                <a:sym typeface="Montserrat"/>
              </a:rPr>
              <a:t>Trackers</a:t>
            </a:r>
            <a:endParaRPr lang="pt-BR" sz="22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68300">
              <a:buSzPts val="2200"/>
              <a:buFont typeface="Montserrat"/>
              <a:buChar char="●"/>
            </a:pPr>
            <a:r>
              <a:rPr lang="pt-BR" sz="2200" dirty="0">
                <a:latin typeface="Montserrat"/>
                <a:ea typeface="Montserrat"/>
                <a:cs typeface="Montserrat"/>
                <a:sym typeface="Montserrat"/>
              </a:rPr>
              <a:t>Os rastreadores de tarefas alocam CPU e memória para as tarefas e monitoram as tarefas nos nós de trabalho</a:t>
            </a:r>
            <a:endParaRPr sz="22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8" name="Google Shape;448;p39"/>
          <p:cNvSpPr txBox="1"/>
          <p:nvPr/>
        </p:nvSpPr>
        <p:spPr>
          <a:xfrm>
            <a:off x="5846312" y="2919812"/>
            <a:ext cx="11775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Task Tracker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449" name="Google Shape;449;p39"/>
          <p:cNvSpPr txBox="1"/>
          <p:nvPr/>
        </p:nvSpPr>
        <p:spPr>
          <a:xfrm>
            <a:off x="7639675" y="2911374"/>
            <a:ext cx="11775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Task Tracker</a:t>
            </a:r>
            <a:endParaRPr>
              <a:solidFill>
                <a:srgbClr val="EFEF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78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1" y="1"/>
            <a:ext cx="888884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3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" y="111760"/>
            <a:ext cx="9121140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98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833437"/>
            <a:ext cx="9067800" cy="3476625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23520" y="3556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b="1" dirty="0" smtClean="0"/>
              <a:t>Fase de </a:t>
            </a:r>
            <a:r>
              <a:rPr lang="pt-BR" sz="1800" b="1" dirty="0" err="1" smtClean="0"/>
              <a:t>Map</a:t>
            </a:r>
            <a:endParaRPr lang="pt-BR" sz="1800" b="1" dirty="0"/>
          </a:p>
        </p:txBody>
      </p:sp>
    </p:spTree>
    <p:extLst>
      <p:ext uri="{BB962C8B-B14F-4D97-AF65-F5344CB8AC3E}">
        <p14:creationId xmlns:p14="http://schemas.microsoft.com/office/powerpoint/2010/main" val="256256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01946" cy="51435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6563360" y="640080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b="1" dirty="0" smtClean="0"/>
              <a:t>Fase de </a:t>
            </a:r>
            <a:r>
              <a:rPr lang="pt-BR" sz="1800" b="1" dirty="0" err="1" smtClean="0"/>
              <a:t>Reduce</a:t>
            </a:r>
            <a:endParaRPr lang="pt-BR" sz="1800" b="1" dirty="0"/>
          </a:p>
        </p:txBody>
      </p:sp>
    </p:spTree>
    <p:extLst>
      <p:ext uri="{BB962C8B-B14F-4D97-AF65-F5344CB8AC3E}">
        <p14:creationId xmlns:p14="http://schemas.microsoft.com/office/powerpoint/2010/main" val="313807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320"/>
            <a:ext cx="9144000" cy="469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79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3074"/>
            <a:ext cx="9144000" cy="374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38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Python and Spark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" name="Google Shape;199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716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○"/>
            </a:pPr>
            <a:r>
              <a:rPr lang="en" sz="3000" dirty="0" smtClean="0">
                <a:latin typeface="Montserrat"/>
                <a:ea typeface="Montserrat"/>
                <a:cs typeface="Montserrat"/>
                <a:sym typeface="Montserrat"/>
              </a:rPr>
              <a:t>Regressão Regression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13716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○"/>
            </a:pPr>
            <a:r>
              <a:rPr lang="en" sz="3000" dirty="0" smtClean="0">
                <a:latin typeface="Montserrat"/>
                <a:ea typeface="Montserrat"/>
                <a:cs typeface="Montserrat"/>
                <a:sym typeface="Montserrat"/>
              </a:rPr>
              <a:t>Regressão Logistica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13716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○"/>
            </a:pPr>
            <a:r>
              <a:rPr lang="pt-BR" sz="3000" dirty="0" smtClean="0">
                <a:latin typeface="Montserrat"/>
                <a:ea typeface="Montserrat"/>
                <a:cs typeface="Montserrat"/>
                <a:sym typeface="Montserrat"/>
              </a:rPr>
              <a:t>Árvores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0"/>
          <p:cNvSpPr txBox="1"/>
          <p:nvPr/>
        </p:nvSpPr>
        <p:spPr>
          <a:xfrm>
            <a:off x="1042425" y="211038"/>
            <a:ext cx="7061700" cy="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7" name="Google Shape;457;p40"/>
          <p:cNvSpPr txBox="1"/>
          <p:nvPr/>
        </p:nvSpPr>
        <p:spPr>
          <a:xfrm>
            <a:off x="1109150" y="27825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Big Data</a:t>
            </a:r>
            <a:endParaRPr sz="3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8" name="Google Shape;458;p40"/>
          <p:cNvSpPr txBox="1"/>
          <p:nvPr/>
        </p:nvSpPr>
        <p:spPr>
          <a:xfrm>
            <a:off x="311700" y="1229875"/>
            <a:ext cx="87720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>
              <a:lnSpc>
                <a:spcPct val="115000"/>
              </a:lnSpc>
              <a:buClr>
                <a:srgbClr val="434343"/>
              </a:buClr>
              <a:buSzPts val="2400"/>
              <a:buFont typeface="Montserrat"/>
              <a:buChar char="●"/>
            </a:pPr>
            <a:r>
              <a:rPr lang="pt-BR" sz="20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 que abordamos pode ser pensado em duas partes </a:t>
            </a:r>
            <a:r>
              <a:rPr lang="pt-BR" sz="2000" dirty="0" smtClean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distintas:</a:t>
            </a:r>
          </a:p>
          <a:p>
            <a:pPr marL="419100" lvl="3" indent="-342900">
              <a:lnSpc>
                <a:spcPct val="115000"/>
              </a:lnSpc>
              <a:buClr>
                <a:srgbClr val="434343"/>
              </a:buClr>
              <a:buSzPts val="2400"/>
              <a:buFont typeface="Courier New" panose="02070309020205020404" pitchFamily="49" charset="0"/>
              <a:buChar char="o"/>
            </a:pPr>
            <a:r>
              <a:rPr lang="pt-BR" sz="2000" dirty="0" smtClean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Usando </a:t>
            </a:r>
            <a:r>
              <a:rPr lang="pt-BR" sz="20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HDFS para distribuir grandes conjuntos de dados</a:t>
            </a:r>
          </a:p>
          <a:p>
            <a:pPr marL="419100" lvl="4" indent="-342900">
              <a:lnSpc>
                <a:spcPct val="115000"/>
              </a:lnSpc>
              <a:buClr>
                <a:srgbClr val="434343"/>
              </a:buClr>
              <a:buSzPts val="2400"/>
              <a:buFont typeface="Courier New" panose="02070309020205020404" pitchFamily="49" charset="0"/>
              <a:buChar char="o"/>
            </a:pPr>
            <a:r>
              <a:rPr lang="pt-BR" sz="20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Usando </a:t>
            </a:r>
            <a:r>
              <a:rPr lang="pt-BR" sz="20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MapReduce</a:t>
            </a:r>
            <a:r>
              <a:rPr lang="pt-BR" sz="20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para distribuir uma tarefa computacional para um conjunto de dados </a:t>
            </a:r>
            <a:r>
              <a:rPr lang="pt-BR" sz="2000" dirty="0" smtClean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distribuído</a:t>
            </a:r>
            <a:endParaRPr lang="pt-BR" sz="20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81000">
              <a:lnSpc>
                <a:spcPct val="115000"/>
              </a:lnSpc>
              <a:buClr>
                <a:srgbClr val="434343"/>
              </a:buClr>
              <a:buSzPts val="2400"/>
              <a:buFont typeface="Montserrat"/>
              <a:buChar char="●"/>
            </a:pPr>
            <a:r>
              <a:rPr lang="pt-BR" sz="2000" dirty="0" smtClean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lang="pt-BR" sz="20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seguir, aprenderemos sobre a tecnologia mais recente neste espaço conhecido como </a:t>
            </a:r>
            <a:r>
              <a:rPr lang="pt-BR" sz="20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Spark</a:t>
            </a:r>
            <a:r>
              <a:rPr lang="pt-BR" sz="20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457200" lvl="0" indent="-381000">
              <a:lnSpc>
                <a:spcPct val="115000"/>
              </a:lnSpc>
              <a:buClr>
                <a:srgbClr val="434343"/>
              </a:buClr>
              <a:buSzPts val="2400"/>
              <a:buFont typeface="Montserrat"/>
              <a:buChar char="●"/>
            </a:pPr>
            <a:r>
              <a:rPr lang="pt-BR" sz="20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 </a:t>
            </a:r>
            <a:r>
              <a:rPr lang="pt-BR" sz="20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Spark</a:t>
            </a:r>
            <a:r>
              <a:rPr lang="pt-BR" sz="20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melhora os conceitos de uso da distribuição</a:t>
            </a:r>
            <a:endParaRPr sz="20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0804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1"/>
          <p:cNvSpPr txBox="1"/>
          <p:nvPr/>
        </p:nvSpPr>
        <p:spPr>
          <a:xfrm>
            <a:off x="1042425" y="211038"/>
            <a:ext cx="7061700" cy="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6" name="Google Shape;466;p41"/>
          <p:cNvSpPr txBox="1"/>
          <p:nvPr/>
        </p:nvSpPr>
        <p:spPr>
          <a:xfrm>
            <a:off x="1109150" y="27825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Spark</a:t>
            </a:r>
            <a:endParaRPr sz="3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7" name="Google Shape;467;p41"/>
          <p:cNvSpPr txBox="1"/>
          <p:nvPr/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>
              <a:lnSpc>
                <a:spcPct val="115000"/>
              </a:lnSpc>
              <a:buClr>
                <a:srgbClr val="434343"/>
              </a:buClr>
              <a:buSzPts val="2400"/>
              <a:buFont typeface="Montserrat"/>
              <a:buChar char="●"/>
            </a:pPr>
            <a:r>
              <a:rPr lang="pt-BR" sz="2400" dirty="0" smtClean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Visão </a:t>
            </a:r>
            <a:r>
              <a:rPr lang="pt-BR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geral abstrata, </a:t>
            </a:r>
            <a:r>
              <a:rPr lang="pt-BR" sz="2400" dirty="0" smtClean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discutiremos:</a:t>
            </a:r>
          </a:p>
          <a:p>
            <a:pPr marL="900113" lvl="6" indent="-363538">
              <a:lnSpc>
                <a:spcPct val="115000"/>
              </a:lnSpc>
              <a:buClr>
                <a:srgbClr val="434343"/>
              </a:buClr>
              <a:buSzPts val="2400"/>
              <a:buFont typeface="Courier New" panose="02070309020205020404" pitchFamily="49" charset="0"/>
              <a:buChar char="o"/>
            </a:pPr>
            <a:r>
              <a:rPr lang="en" sz="2400" dirty="0" smtClean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Spark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Char char="○"/>
            </a:pP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Spark vs MapReduce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Char char="○"/>
            </a:pP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Spark RDDs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Char char="○"/>
            </a:pP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Spark DataFrames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1560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2"/>
          <p:cNvSpPr txBox="1"/>
          <p:nvPr/>
        </p:nvSpPr>
        <p:spPr>
          <a:xfrm>
            <a:off x="1042425" y="211038"/>
            <a:ext cx="7061700" cy="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5" name="Google Shape;475;p42"/>
          <p:cNvSpPr txBox="1"/>
          <p:nvPr/>
        </p:nvSpPr>
        <p:spPr>
          <a:xfrm>
            <a:off x="1109150" y="27825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Spark</a:t>
            </a:r>
            <a:endParaRPr sz="3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6" name="Google Shape;476;p42"/>
          <p:cNvSpPr txBox="1"/>
          <p:nvPr/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>
              <a:lnSpc>
                <a:spcPct val="115000"/>
              </a:lnSpc>
              <a:buClr>
                <a:srgbClr val="434343"/>
              </a:buClr>
              <a:buSzPts val="2400"/>
              <a:buFont typeface="Montserrat"/>
              <a:buChar char="●"/>
            </a:pPr>
            <a:r>
              <a:rPr lang="pt-BR" sz="24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Spark</a:t>
            </a:r>
            <a:r>
              <a:rPr lang="pt-BR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é uma das tecnologias mais recentes sendo usada para lidar com Big Data de maneira rápida e fácil</a:t>
            </a:r>
          </a:p>
          <a:p>
            <a:pPr marL="457200" lvl="0" indent="-381000">
              <a:lnSpc>
                <a:spcPct val="115000"/>
              </a:lnSpc>
              <a:buClr>
                <a:srgbClr val="434343"/>
              </a:buClr>
              <a:buSzPts val="2400"/>
              <a:buFont typeface="Montserrat"/>
              <a:buChar char="●"/>
            </a:pPr>
            <a:r>
              <a:rPr lang="pt-BR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É um projeto de código aberto no Apache</a:t>
            </a:r>
          </a:p>
          <a:p>
            <a:pPr marL="457200" lvl="0" indent="-381000">
              <a:lnSpc>
                <a:spcPct val="115000"/>
              </a:lnSpc>
              <a:buClr>
                <a:srgbClr val="434343"/>
              </a:buClr>
              <a:buSzPts val="2400"/>
              <a:buFont typeface="Montserrat"/>
              <a:buChar char="●"/>
            </a:pPr>
            <a:r>
              <a:rPr lang="pt-BR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Foi lançado pela primeira vez em fevereiro de 2013 e explodiu em popularidade devido à sua facilidade de uso e velocidade</a:t>
            </a:r>
          </a:p>
          <a:p>
            <a:pPr marL="457200" lvl="0" indent="-381000">
              <a:lnSpc>
                <a:spcPct val="115000"/>
              </a:lnSpc>
              <a:buClr>
                <a:srgbClr val="434343"/>
              </a:buClr>
              <a:buSzPts val="2400"/>
              <a:buFont typeface="Montserrat"/>
              <a:buChar char="●"/>
            </a:pPr>
            <a:r>
              <a:rPr lang="pt-BR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Foi criado no </a:t>
            </a:r>
            <a:r>
              <a:rPr lang="pt-BR" sz="24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AMPLab</a:t>
            </a:r>
            <a:r>
              <a:rPr lang="pt-BR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na UC Berkeley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6367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3"/>
          <p:cNvSpPr txBox="1"/>
          <p:nvPr/>
        </p:nvSpPr>
        <p:spPr>
          <a:xfrm>
            <a:off x="1042425" y="211038"/>
            <a:ext cx="7061700" cy="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4" name="Google Shape;484;p43"/>
          <p:cNvSpPr txBox="1"/>
          <p:nvPr/>
        </p:nvSpPr>
        <p:spPr>
          <a:xfrm>
            <a:off x="1109150" y="27825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Spark</a:t>
            </a:r>
            <a:endParaRPr sz="3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5" name="Google Shape;485;p43"/>
          <p:cNvSpPr txBox="1"/>
          <p:nvPr/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>
              <a:lnSpc>
                <a:spcPct val="115000"/>
              </a:lnSpc>
              <a:buClr>
                <a:srgbClr val="434343"/>
              </a:buClr>
              <a:buSzPts val="2400"/>
              <a:buFont typeface="Montserrat"/>
              <a:buChar char="●"/>
            </a:pPr>
            <a:r>
              <a:rPr lang="pt-BR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Você pode pensar no </a:t>
            </a:r>
            <a:r>
              <a:rPr lang="pt-BR" sz="24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Spark</a:t>
            </a:r>
            <a:r>
              <a:rPr lang="pt-BR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como uma alternativa flexível ao </a:t>
            </a:r>
            <a:r>
              <a:rPr lang="pt-BR" sz="24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MapReduce</a:t>
            </a:r>
            <a:endParaRPr lang="pt-BR"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81000">
              <a:lnSpc>
                <a:spcPct val="115000"/>
              </a:lnSpc>
              <a:buClr>
                <a:srgbClr val="434343"/>
              </a:buClr>
              <a:buSzPts val="2400"/>
              <a:buFont typeface="Montserrat"/>
              <a:buChar char="●"/>
            </a:pPr>
            <a:r>
              <a:rPr lang="pt-BR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 </a:t>
            </a:r>
            <a:r>
              <a:rPr lang="pt-BR" sz="24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Spark</a:t>
            </a:r>
            <a:r>
              <a:rPr lang="pt-BR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pode usar dados armazenados em vários formatos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Char char="○"/>
            </a:pP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Cassandra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Char char="○"/>
            </a:pP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AWS S3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Char char="○"/>
            </a:pPr>
            <a:r>
              <a:rPr lang="en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HDFS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Char char="○"/>
            </a:pPr>
            <a:r>
              <a:rPr lang="pt-BR" sz="2400" dirty="0" smtClean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" sz="2400" dirty="0" smtClean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mais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43076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4"/>
          <p:cNvSpPr txBox="1"/>
          <p:nvPr/>
        </p:nvSpPr>
        <p:spPr>
          <a:xfrm>
            <a:off x="1042425" y="211038"/>
            <a:ext cx="7061700" cy="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3" name="Google Shape;493;p44"/>
          <p:cNvSpPr txBox="1"/>
          <p:nvPr/>
        </p:nvSpPr>
        <p:spPr>
          <a:xfrm>
            <a:off x="1109150" y="27825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Spark vs MapReduce</a:t>
            </a:r>
            <a:endParaRPr sz="3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4" name="Google Shape;494;p44"/>
          <p:cNvSpPr txBox="1"/>
          <p:nvPr/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>
              <a:lnSpc>
                <a:spcPct val="115000"/>
              </a:lnSpc>
              <a:buClr>
                <a:srgbClr val="434343"/>
              </a:buClr>
              <a:buSzPts val="2600"/>
              <a:buFont typeface="Montserrat"/>
              <a:buChar char="●"/>
            </a:pPr>
            <a:r>
              <a:rPr lang="pt-BR" sz="26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 </a:t>
            </a:r>
            <a:r>
              <a:rPr lang="pt-BR" sz="26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MapReduce</a:t>
            </a:r>
            <a:r>
              <a:rPr lang="pt-BR" sz="26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requer que os arquivos sejam armazenados no HDFS, o </a:t>
            </a:r>
            <a:r>
              <a:rPr lang="pt-BR" sz="26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Spark</a:t>
            </a:r>
            <a:r>
              <a:rPr lang="pt-BR" sz="26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não!</a:t>
            </a:r>
          </a:p>
          <a:p>
            <a:pPr marL="457200" lvl="0" indent="-393700">
              <a:lnSpc>
                <a:spcPct val="115000"/>
              </a:lnSpc>
              <a:buClr>
                <a:srgbClr val="434343"/>
              </a:buClr>
              <a:buSzPts val="2600"/>
              <a:buFont typeface="Montserrat"/>
              <a:buChar char="●"/>
            </a:pPr>
            <a:r>
              <a:rPr lang="pt-BR" sz="26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 </a:t>
            </a:r>
            <a:r>
              <a:rPr lang="pt-BR" sz="26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Spark</a:t>
            </a:r>
            <a:r>
              <a:rPr lang="pt-BR" sz="26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também pode realizar operações até 100x mais rápido do que </a:t>
            </a:r>
            <a:r>
              <a:rPr lang="pt-BR" sz="26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MapReduce</a:t>
            </a:r>
            <a:endParaRPr lang="pt-BR" sz="26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93700">
              <a:lnSpc>
                <a:spcPct val="115000"/>
              </a:lnSpc>
              <a:buClr>
                <a:srgbClr val="434343"/>
              </a:buClr>
              <a:buSzPts val="2600"/>
              <a:buFont typeface="Montserrat"/>
              <a:buChar char="●"/>
            </a:pPr>
            <a:r>
              <a:rPr lang="pt-BR" sz="26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Então, como ele atinge essa velocidade?</a:t>
            </a:r>
            <a:endParaRPr sz="26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3956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5"/>
          <p:cNvSpPr txBox="1"/>
          <p:nvPr/>
        </p:nvSpPr>
        <p:spPr>
          <a:xfrm>
            <a:off x="1042425" y="211038"/>
            <a:ext cx="7061700" cy="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45"/>
          <p:cNvSpPr txBox="1"/>
          <p:nvPr/>
        </p:nvSpPr>
        <p:spPr>
          <a:xfrm>
            <a:off x="1109150" y="27825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Spark vs MapReduce</a:t>
            </a:r>
            <a:endParaRPr sz="3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3" name="Google Shape;503;p45"/>
          <p:cNvSpPr txBox="1"/>
          <p:nvPr/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>
              <a:lnSpc>
                <a:spcPct val="115000"/>
              </a:lnSpc>
              <a:buClr>
                <a:srgbClr val="434343"/>
              </a:buClr>
              <a:buSzPts val="2600"/>
              <a:buFont typeface="Montserrat"/>
              <a:buChar char="●"/>
            </a:pPr>
            <a:r>
              <a:rPr lang="pt-BR" sz="26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MapReduce</a:t>
            </a:r>
            <a:r>
              <a:rPr lang="pt-BR" sz="26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grava a maioria dos dados no disco após cada mapa e reduz a operação</a:t>
            </a:r>
          </a:p>
          <a:p>
            <a:pPr marL="457200" lvl="0" indent="-393700">
              <a:lnSpc>
                <a:spcPct val="115000"/>
              </a:lnSpc>
              <a:buClr>
                <a:srgbClr val="434343"/>
              </a:buClr>
              <a:buSzPts val="2600"/>
              <a:buFont typeface="Montserrat"/>
              <a:buChar char="●"/>
            </a:pPr>
            <a:r>
              <a:rPr lang="pt-BR" sz="26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 </a:t>
            </a:r>
            <a:r>
              <a:rPr lang="pt-BR" sz="26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Spark</a:t>
            </a:r>
            <a:r>
              <a:rPr lang="pt-BR" sz="26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mantém a maioria dos dados na memória após cada transformação</a:t>
            </a:r>
          </a:p>
          <a:p>
            <a:pPr marL="457200" lvl="0" indent="-393700">
              <a:lnSpc>
                <a:spcPct val="115000"/>
              </a:lnSpc>
              <a:buClr>
                <a:srgbClr val="434343"/>
              </a:buClr>
              <a:buSzPts val="2600"/>
              <a:buFont typeface="Montserrat"/>
              <a:buChar char="●"/>
            </a:pPr>
            <a:r>
              <a:rPr lang="pt-BR" sz="26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 </a:t>
            </a:r>
            <a:r>
              <a:rPr lang="pt-BR" sz="26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Spark</a:t>
            </a:r>
            <a:r>
              <a:rPr lang="pt-BR" sz="26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pode transbordar para o disco se a memória estiver cheia</a:t>
            </a:r>
            <a:endParaRPr sz="26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64924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6"/>
          <p:cNvSpPr txBox="1"/>
          <p:nvPr/>
        </p:nvSpPr>
        <p:spPr>
          <a:xfrm>
            <a:off x="1042425" y="211038"/>
            <a:ext cx="7061700" cy="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1" name="Google Shape;511;p46"/>
          <p:cNvSpPr txBox="1"/>
          <p:nvPr/>
        </p:nvSpPr>
        <p:spPr>
          <a:xfrm>
            <a:off x="1109150" y="27825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Spark RDDs</a:t>
            </a:r>
            <a:endParaRPr sz="3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2" name="Google Shape;512;p46"/>
          <p:cNvSpPr txBox="1"/>
          <p:nvPr/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>
              <a:lnSpc>
                <a:spcPct val="115000"/>
              </a:lnSpc>
              <a:buClr>
                <a:srgbClr val="434343"/>
              </a:buClr>
              <a:buSzPts val="2400"/>
              <a:buFont typeface="Montserrat"/>
              <a:buChar char="●"/>
            </a:pPr>
            <a:r>
              <a:rPr lang="pt-BR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 centro do </a:t>
            </a:r>
            <a:r>
              <a:rPr lang="pt-BR" sz="24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Spark</a:t>
            </a:r>
            <a:r>
              <a:rPr lang="pt-BR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está a ideia de um conjunto de dados distribuído </a:t>
            </a:r>
            <a:r>
              <a:rPr lang="pt-BR" sz="24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resiliente</a:t>
            </a:r>
            <a:r>
              <a:rPr lang="pt-BR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(RDD)</a:t>
            </a:r>
          </a:p>
          <a:p>
            <a:pPr marL="457200" lvl="0" indent="-381000">
              <a:lnSpc>
                <a:spcPct val="115000"/>
              </a:lnSpc>
              <a:buClr>
                <a:srgbClr val="434343"/>
              </a:buClr>
              <a:buSzPts val="2400"/>
              <a:buFont typeface="Montserrat"/>
              <a:buChar char="●"/>
            </a:pPr>
            <a:r>
              <a:rPr lang="pt-BR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Conjunto de dados distribuído </a:t>
            </a:r>
            <a:r>
              <a:rPr lang="pt-BR" sz="24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resiliente</a:t>
            </a:r>
            <a:r>
              <a:rPr lang="pt-BR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(RDD) tem 4 recursos principais: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81000">
              <a:lnSpc>
                <a:spcPct val="115000"/>
              </a:lnSpc>
              <a:buClr>
                <a:srgbClr val="434343"/>
              </a:buClr>
              <a:buSzPts val="2400"/>
              <a:buFont typeface="Montserrat"/>
              <a:buChar char="○"/>
            </a:pPr>
            <a:r>
              <a:rPr lang="pt-BR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Coleta Distribuída de Dados</a:t>
            </a:r>
          </a:p>
          <a:p>
            <a:pPr marL="914400" lvl="1" indent="-381000">
              <a:lnSpc>
                <a:spcPct val="115000"/>
              </a:lnSpc>
              <a:buClr>
                <a:srgbClr val="434343"/>
              </a:buClr>
              <a:buSzPts val="2400"/>
              <a:buFont typeface="Montserrat"/>
              <a:buChar char="○"/>
            </a:pPr>
            <a:r>
              <a:rPr lang="pt-BR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Tolerante a falhas</a:t>
            </a:r>
          </a:p>
          <a:p>
            <a:pPr marL="914400" lvl="1" indent="-381000">
              <a:lnSpc>
                <a:spcPct val="115000"/>
              </a:lnSpc>
              <a:buClr>
                <a:srgbClr val="434343"/>
              </a:buClr>
              <a:buSzPts val="2400"/>
              <a:buFont typeface="Montserrat"/>
              <a:buChar char="○"/>
            </a:pPr>
            <a:r>
              <a:rPr lang="pt-BR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Operação paralela - particionada</a:t>
            </a:r>
          </a:p>
          <a:p>
            <a:pPr marL="914400" lvl="1" indent="-381000">
              <a:lnSpc>
                <a:spcPct val="115000"/>
              </a:lnSpc>
              <a:buClr>
                <a:srgbClr val="434343"/>
              </a:buClr>
              <a:buSzPts val="2400"/>
              <a:buFont typeface="Montserrat"/>
              <a:buChar char="○"/>
            </a:pPr>
            <a:r>
              <a:rPr lang="pt-BR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Capacidade de usar muitas fontes de dados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2505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02509" cy="503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20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7"/>
          <p:cNvSpPr txBox="1"/>
          <p:nvPr/>
        </p:nvSpPr>
        <p:spPr>
          <a:xfrm>
            <a:off x="1042425" y="211038"/>
            <a:ext cx="7061700" cy="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0" name="Google Shape;520;p47"/>
          <p:cNvSpPr txBox="1"/>
          <p:nvPr/>
        </p:nvSpPr>
        <p:spPr>
          <a:xfrm>
            <a:off x="1109150" y="27825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Spark RDDs</a:t>
            </a:r>
            <a:endParaRPr sz="3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1" name="Google Shape;521;p47"/>
          <p:cNvSpPr txBox="1"/>
          <p:nvPr/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333333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400">
              <a:solidFill>
                <a:srgbClr val="333333"/>
              </a:solidFill>
            </a:endParaRPr>
          </a:p>
        </p:txBody>
      </p:sp>
      <p:pic>
        <p:nvPicPr>
          <p:cNvPr id="522" name="Google Shape;522;p47" descr="cluster-over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475" y="1500425"/>
            <a:ext cx="6260533" cy="30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41" y="4393460"/>
            <a:ext cx="5933645" cy="75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3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8"/>
          <p:cNvSpPr txBox="1"/>
          <p:nvPr/>
        </p:nvSpPr>
        <p:spPr>
          <a:xfrm>
            <a:off x="1042425" y="211038"/>
            <a:ext cx="7061700" cy="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0" name="Google Shape;530;p48"/>
          <p:cNvSpPr txBox="1"/>
          <p:nvPr/>
        </p:nvSpPr>
        <p:spPr>
          <a:xfrm>
            <a:off x="1109150" y="27825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Spark RDDs</a:t>
            </a:r>
            <a:endParaRPr sz="3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1" name="Google Shape;531;p48"/>
          <p:cNvSpPr txBox="1"/>
          <p:nvPr/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333333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400">
              <a:solidFill>
                <a:srgbClr val="333333"/>
              </a:solidFill>
            </a:endParaRPr>
          </a:p>
        </p:txBody>
      </p:sp>
      <p:pic>
        <p:nvPicPr>
          <p:cNvPr id="532" name="Google Shape;532;p48"/>
          <p:cNvPicPr preferRelativeResize="0"/>
          <p:nvPr/>
        </p:nvPicPr>
        <p:blipFill rotWithShape="1">
          <a:blip r:embed="rId3">
            <a:alphaModFix/>
          </a:blip>
          <a:srcRect l="4287" t="9132"/>
          <a:stretch/>
        </p:blipFill>
        <p:spPr>
          <a:xfrm>
            <a:off x="1886998" y="953250"/>
            <a:ext cx="5343203" cy="37528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638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Python and Spark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" name="Google Shape;207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716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○"/>
            </a:pPr>
            <a:r>
              <a:rPr lang="en" sz="3000" dirty="0" smtClean="0">
                <a:latin typeface="Montserrat"/>
                <a:ea typeface="Montserrat"/>
                <a:cs typeface="Montserrat"/>
                <a:sym typeface="Montserrat"/>
              </a:rPr>
              <a:t>K-means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13716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○"/>
            </a:pPr>
            <a:r>
              <a:rPr lang="en" sz="3000" dirty="0" smtClean="0">
                <a:latin typeface="Montserrat"/>
                <a:ea typeface="Montserrat"/>
                <a:cs typeface="Montserrat"/>
                <a:sym typeface="Montserrat"/>
              </a:rPr>
              <a:t>Sistemas de Recomendação</a:t>
            </a:r>
            <a:r>
              <a:rPr lang="pt-BR" sz="3000" dirty="0" smtClean="0">
                <a:latin typeface="Montserrat"/>
                <a:ea typeface="Montserrat"/>
                <a:cs typeface="Montserrat"/>
                <a:sym typeface="Montserrat"/>
              </a:rPr>
              <a:t>NLP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13716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Char char="○"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Spark </a:t>
            </a:r>
            <a:r>
              <a:rPr lang="en" sz="3000" smtClean="0">
                <a:latin typeface="Montserrat"/>
                <a:ea typeface="Montserrat"/>
                <a:cs typeface="Montserrat"/>
                <a:sym typeface="Montserrat"/>
              </a:rPr>
              <a:t>Streaming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50299" cy="501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8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9"/>
          <p:cNvSpPr txBox="1"/>
          <p:nvPr/>
        </p:nvSpPr>
        <p:spPr>
          <a:xfrm>
            <a:off x="1042425" y="211038"/>
            <a:ext cx="7061700" cy="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0" name="Google Shape;540;p49"/>
          <p:cNvSpPr txBox="1"/>
          <p:nvPr/>
        </p:nvSpPr>
        <p:spPr>
          <a:xfrm>
            <a:off x="1109150" y="27825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Spark RDDs</a:t>
            </a:r>
            <a:endParaRPr sz="3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1" name="Google Shape;541;p49"/>
          <p:cNvSpPr txBox="1"/>
          <p:nvPr/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>
              <a:lnSpc>
                <a:spcPct val="115000"/>
              </a:lnSpc>
              <a:buClr>
                <a:srgbClr val="434343"/>
              </a:buClr>
              <a:buSzPts val="2400"/>
              <a:buFont typeface="Montserrat"/>
              <a:buChar char="●"/>
            </a:pPr>
            <a:r>
              <a:rPr lang="pt-BR" sz="24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RDDs</a:t>
            </a:r>
            <a:r>
              <a:rPr lang="pt-BR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são imutáveis, avaliados lentamente e armazenáveis em cache</a:t>
            </a:r>
          </a:p>
          <a:p>
            <a:pPr marL="457200" lvl="0" indent="-381000">
              <a:lnSpc>
                <a:spcPct val="115000"/>
              </a:lnSpc>
              <a:buClr>
                <a:srgbClr val="434343"/>
              </a:buClr>
              <a:buSzPts val="2400"/>
              <a:buFont typeface="Montserrat"/>
              <a:buChar char="●"/>
            </a:pPr>
            <a:r>
              <a:rPr lang="pt-BR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Existem dois tipos de operações </a:t>
            </a:r>
            <a:r>
              <a:rPr lang="pt-BR" sz="24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Spark</a:t>
            </a:r>
            <a:r>
              <a:rPr lang="pt-BR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marL="457200" lvl="0" indent="-381000">
              <a:lnSpc>
                <a:spcPct val="115000"/>
              </a:lnSpc>
              <a:buClr>
                <a:srgbClr val="434343"/>
              </a:buClr>
              <a:buSzPts val="2400"/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Transformações</a:t>
            </a:r>
          </a:p>
          <a:p>
            <a:pPr marL="457200" lvl="0" indent="-381000">
              <a:lnSpc>
                <a:spcPct val="115000"/>
              </a:lnSpc>
              <a:buClr>
                <a:srgbClr val="434343"/>
              </a:buClr>
              <a:buSzPts val="2400"/>
              <a:buFont typeface="Wingdings" panose="05000000000000000000" pitchFamily="2" charset="2"/>
              <a:buChar char="q"/>
            </a:pPr>
            <a:r>
              <a:rPr lang="pt-BR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Ações</a:t>
            </a:r>
          </a:p>
          <a:p>
            <a:pPr marL="457200" lvl="0" indent="-381000">
              <a:lnSpc>
                <a:spcPct val="115000"/>
              </a:lnSpc>
              <a:buClr>
                <a:srgbClr val="434343"/>
              </a:buClr>
              <a:buSzPts val="2400"/>
              <a:buFont typeface="Montserrat"/>
              <a:buChar char="●"/>
            </a:pPr>
            <a:r>
              <a:rPr lang="pt-BR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As transformações são basicamente uma receita a seguir.</a:t>
            </a:r>
          </a:p>
          <a:p>
            <a:pPr marL="457200" lvl="0" indent="-381000">
              <a:lnSpc>
                <a:spcPct val="115000"/>
              </a:lnSpc>
              <a:buClr>
                <a:srgbClr val="434343"/>
              </a:buClr>
              <a:buSzPts val="2400"/>
              <a:buFont typeface="Montserrat"/>
              <a:buChar char="●"/>
            </a:pPr>
            <a:r>
              <a:rPr lang="pt-BR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As ações realmente executam o que a receita diz para fazer e retorna algo de volta.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2686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0"/>
          <p:cNvSpPr txBox="1"/>
          <p:nvPr/>
        </p:nvSpPr>
        <p:spPr>
          <a:xfrm>
            <a:off x="1042425" y="211038"/>
            <a:ext cx="7061700" cy="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9" name="Google Shape;549;p50"/>
          <p:cNvSpPr txBox="1"/>
          <p:nvPr/>
        </p:nvSpPr>
        <p:spPr>
          <a:xfrm>
            <a:off x="1109150" y="27825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Spark RDDs</a:t>
            </a:r>
            <a:endParaRPr sz="3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0" name="Google Shape;550;p50"/>
          <p:cNvSpPr txBox="1"/>
          <p:nvPr/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>
              <a:lnSpc>
                <a:spcPct val="115000"/>
              </a:lnSpc>
              <a:buClr>
                <a:srgbClr val="434343"/>
              </a:buClr>
              <a:buSzPts val="2400"/>
              <a:buFont typeface="Montserrat"/>
              <a:buChar char="●"/>
            </a:pPr>
            <a:r>
              <a:rPr lang="pt-BR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Esse comportamento é transferido para a sintaxe durante a codificação.</a:t>
            </a:r>
          </a:p>
          <a:p>
            <a:pPr marL="457200" lvl="0" indent="-381000">
              <a:lnSpc>
                <a:spcPct val="115000"/>
              </a:lnSpc>
              <a:buClr>
                <a:srgbClr val="434343"/>
              </a:buClr>
              <a:buSzPts val="2400"/>
              <a:buFont typeface="Montserrat"/>
              <a:buChar char="●"/>
            </a:pPr>
            <a:r>
              <a:rPr lang="pt-BR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Muitas vezes você escreverá uma chamada de método, mas não verá nada como resultado até que chame a ação.</a:t>
            </a:r>
          </a:p>
          <a:p>
            <a:pPr marL="457200" lvl="0" indent="-381000">
              <a:lnSpc>
                <a:spcPct val="115000"/>
              </a:lnSpc>
              <a:buClr>
                <a:srgbClr val="434343"/>
              </a:buClr>
              <a:buSzPts val="2400"/>
              <a:buFont typeface="Montserrat"/>
              <a:buChar char="●"/>
            </a:pPr>
            <a:r>
              <a:rPr lang="pt-BR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Isso faz sentido porque com um grande conjunto de dados, você não quer calcular todas as transformações até ter certeza de que deseja executá-las!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58753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1"/>
          <p:cNvSpPr txBox="1"/>
          <p:nvPr/>
        </p:nvSpPr>
        <p:spPr>
          <a:xfrm>
            <a:off x="1042425" y="211038"/>
            <a:ext cx="7061700" cy="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8" name="Google Shape;558;p51"/>
          <p:cNvSpPr txBox="1"/>
          <p:nvPr/>
        </p:nvSpPr>
        <p:spPr>
          <a:xfrm>
            <a:off x="1109150" y="27825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Spark RDDs</a:t>
            </a:r>
            <a:endParaRPr sz="3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9" name="Google Shape;559;p51"/>
          <p:cNvSpPr txBox="1"/>
          <p:nvPr/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>
              <a:lnSpc>
                <a:spcPct val="115000"/>
              </a:lnSpc>
              <a:buClr>
                <a:srgbClr val="434343"/>
              </a:buClr>
              <a:buSzPts val="2400"/>
              <a:buFont typeface="Montserrat"/>
              <a:buChar char="●"/>
            </a:pPr>
            <a:r>
              <a:rPr lang="pt-BR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Ao discutir a sintaxe do </a:t>
            </a:r>
            <a:r>
              <a:rPr lang="pt-BR" sz="24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Spark</a:t>
            </a:r>
            <a:r>
              <a:rPr lang="pt-BR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você verá a sintaxe RDD versus </a:t>
            </a:r>
            <a:r>
              <a:rPr lang="pt-BR" sz="24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DataFrame</a:t>
            </a:r>
            <a:r>
              <a:rPr lang="pt-BR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aparecer.</a:t>
            </a:r>
          </a:p>
          <a:p>
            <a:pPr marL="457200" lvl="0" indent="-381000">
              <a:lnSpc>
                <a:spcPct val="115000"/>
              </a:lnSpc>
              <a:buClr>
                <a:srgbClr val="434343"/>
              </a:buClr>
              <a:buSzPts val="2400"/>
              <a:buFont typeface="Montserrat"/>
              <a:buChar char="●"/>
            </a:pPr>
            <a:r>
              <a:rPr lang="pt-BR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 o lançamento do </a:t>
            </a:r>
            <a:r>
              <a:rPr lang="pt-BR" sz="24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Spark</a:t>
            </a:r>
            <a:r>
              <a:rPr lang="pt-BR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2.0, o </a:t>
            </a:r>
            <a:r>
              <a:rPr lang="pt-BR" sz="24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Spark</a:t>
            </a:r>
            <a:r>
              <a:rPr lang="pt-BR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está mudando para uma sintaxe baseada em </a:t>
            </a:r>
            <a:r>
              <a:rPr lang="pt-BR" sz="24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DataFrame</a:t>
            </a:r>
            <a:r>
              <a:rPr lang="pt-BR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mas tenha em mente que a forma como os arquivos estão sendo distribuídos ainda pode ser considerada como </a:t>
            </a:r>
            <a:r>
              <a:rPr lang="pt-BR" sz="24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RDDs</a:t>
            </a:r>
            <a:r>
              <a:rPr lang="pt-BR" sz="24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é apenas a sintaxe digitada que está mudando</a:t>
            </a:r>
            <a:endParaRPr sz="24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3765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485775"/>
            <a:ext cx="602932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0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4"/>
          <p:cNvSpPr txBox="1"/>
          <p:nvPr/>
        </p:nvSpPr>
        <p:spPr>
          <a:xfrm>
            <a:off x="1042425" y="211038"/>
            <a:ext cx="7061700" cy="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5" name="Google Shape;585;p54"/>
          <p:cNvSpPr txBox="1"/>
          <p:nvPr/>
        </p:nvSpPr>
        <p:spPr>
          <a:xfrm>
            <a:off x="0" y="1948500"/>
            <a:ext cx="9144000" cy="21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b="1">
                <a:latin typeface="Roboto"/>
                <a:ea typeface="Roboto"/>
                <a:cs typeface="Roboto"/>
                <a:sym typeface="Roboto"/>
              </a:rPr>
              <a:t>http://spark.apache.org/</a:t>
            </a:r>
            <a:endParaRPr sz="4600" b="1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041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5"/>
          <p:cNvSpPr txBox="1">
            <a:spLocks noGrp="1"/>
          </p:cNvSpPr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Montserrat"/>
                <a:ea typeface="Montserrat"/>
                <a:cs typeface="Montserrat"/>
                <a:sym typeface="Montserrat"/>
              </a:rPr>
              <a:t>Machine Learning </a:t>
            </a:r>
            <a:endParaRPr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Montserrat"/>
                <a:ea typeface="Montserrat"/>
                <a:cs typeface="Montserrat"/>
                <a:sym typeface="Montserrat"/>
              </a:rPr>
              <a:t>com </a:t>
            </a:r>
            <a:r>
              <a:rPr lang="en" b="1" dirty="0">
                <a:latin typeface="Montserrat"/>
                <a:ea typeface="Montserrat"/>
                <a:cs typeface="Montserrat"/>
                <a:sym typeface="Montserrat"/>
              </a:rPr>
              <a:t>Spark</a:t>
            </a:r>
            <a:endParaRPr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88533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6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Python </a:t>
            </a:r>
            <a:r>
              <a:rPr lang="en" dirty="0" smtClean="0">
                <a:latin typeface="Montserrat"/>
                <a:ea typeface="Montserrat"/>
                <a:cs typeface="Montserrat"/>
                <a:sym typeface="Montserrat"/>
              </a:rPr>
              <a:t>e 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Spark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Google Shape;307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19100">
              <a:buSzPts val="3000"/>
              <a:buFont typeface="Montserrat"/>
              <a:buChar char="●"/>
            </a:pPr>
            <a:r>
              <a:rPr lang="pt-BR" sz="3000" dirty="0">
                <a:latin typeface="Montserrat"/>
                <a:ea typeface="Montserrat"/>
                <a:cs typeface="Montserrat"/>
                <a:sym typeface="Montserrat"/>
              </a:rPr>
              <a:t>O </a:t>
            </a:r>
            <a:r>
              <a:rPr lang="pt-BR" sz="3000" dirty="0" err="1">
                <a:latin typeface="Montserrat"/>
                <a:ea typeface="Montserrat"/>
                <a:cs typeface="Montserrat"/>
                <a:sym typeface="Montserrat"/>
              </a:rPr>
              <a:t>Spark</a:t>
            </a:r>
            <a:r>
              <a:rPr lang="pt-BR" sz="3000" dirty="0">
                <a:latin typeface="Montserrat"/>
                <a:ea typeface="Montserrat"/>
                <a:cs typeface="Montserrat"/>
                <a:sym typeface="Montserrat"/>
              </a:rPr>
              <a:t> tem seu próprio </a:t>
            </a:r>
            <a:r>
              <a:rPr lang="pt-BR" sz="3000" dirty="0" err="1">
                <a:latin typeface="Montserrat"/>
                <a:ea typeface="Montserrat"/>
                <a:cs typeface="Montserrat"/>
                <a:sym typeface="Montserrat"/>
              </a:rPr>
              <a:t>MLlib</a:t>
            </a:r>
            <a:r>
              <a:rPr lang="pt-BR" sz="3000" dirty="0">
                <a:latin typeface="Montserrat"/>
                <a:ea typeface="Montserrat"/>
                <a:cs typeface="Montserrat"/>
                <a:sym typeface="Montserrat"/>
              </a:rPr>
              <a:t> para aprendizado de máquina. </a:t>
            </a:r>
            <a:endParaRPr lang="pt-BR" sz="3000" dirty="0" smtClean="0">
              <a:latin typeface="Montserrat"/>
              <a:ea typeface="Montserrat"/>
              <a:cs typeface="Montserrat"/>
              <a:sym typeface="Montserrat"/>
            </a:endParaRPr>
          </a:p>
          <a:p>
            <a:pPr lvl="0" indent="-419100">
              <a:buSzPts val="3000"/>
              <a:buFont typeface="Montserrat"/>
              <a:buChar char="●"/>
            </a:pPr>
            <a:r>
              <a:rPr lang="pt-BR" sz="3000" dirty="0">
                <a:latin typeface="Montserrat"/>
                <a:ea typeface="Montserrat"/>
                <a:cs typeface="Montserrat"/>
                <a:sym typeface="Montserrat"/>
              </a:rPr>
              <a:t>O futuro do </a:t>
            </a:r>
            <a:r>
              <a:rPr lang="pt-BR" sz="3000" dirty="0" err="1">
                <a:latin typeface="Montserrat"/>
                <a:ea typeface="Montserrat"/>
                <a:cs typeface="Montserrat"/>
                <a:sym typeface="Montserrat"/>
              </a:rPr>
              <a:t>MLlib</a:t>
            </a:r>
            <a:r>
              <a:rPr lang="pt-BR" sz="3000" dirty="0">
                <a:latin typeface="Montserrat"/>
                <a:ea typeface="Montserrat"/>
                <a:cs typeface="Montserrat"/>
                <a:sym typeface="Montserrat"/>
              </a:rPr>
              <a:t> utiliza a sintaxe </a:t>
            </a:r>
            <a:r>
              <a:rPr lang="pt-BR" sz="3000" dirty="0" err="1">
                <a:latin typeface="Montserrat"/>
                <a:ea typeface="Montserrat"/>
                <a:cs typeface="Montserrat"/>
                <a:sym typeface="Montserrat"/>
              </a:rPr>
              <a:t>Spark</a:t>
            </a:r>
            <a:r>
              <a:rPr lang="pt-BR" sz="3000" dirty="0">
                <a:latin typeface="Montserrat"/>
                <a:ea typeface="Montserrat"/>
                <a:cs typeface="Montserrat"/>
                <a:sym typeface="Montserrat"/>
              </a:rPr>
              <a:t> 2.0 </a:t>
            </a:r>
            <a:r>
              <a:rPr lang="pt-BR" sz="3000" dirty="0" err="1">
                <a:latin typeface="Montserrat"/>
                <a:ea typeface="Montserrat"/>
                <a:cs typeface="Montserrat"/>
                <a:sym typeface="Montserrat"/>
              </a:rPr>
              <a:t>DataFrame</a:t>
            </a:r>
            <a:r>
              <a:rPr lang="pt-BR" sz="3000" dirty="0"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66694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7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Python </a:t>
            </a:r>
            <a:r>
              <a:rPr lang="en" dirty="0" smtClean="0">
                <a:latin typeface="Montserrat"/>
                <a:ea typeface="Montserrat"/>
                <a:cs typeface="Montserrat"/>
                <a:sym typeface="Montserrat"/>
              </a:rPr>
              <a:t>e 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Spark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" name="Google Shape;315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19100">
              <a:buSzPts val="3000"/>
              <a:buFont typeface="Montserrat"/>
              <a:buChar char="●"/>
            </a:pPr>
            <a:r>
              <a:rPr lang="pt-BR" sz="3000" dirty="0">
                <a:latin typeface="Montserrat"/>
                <a:ea typeface="Montserrat"/>
                <a:cs typeface="Montserrat"/>
                <a:sym typeface="Montserrat"/>
              </a:rPr>
              <a:t>Uma das principais “peculiaridades” de usar </a:t>
            </a:r>
            <a:r>
              <a:rPr lang="pt-BR" sz="3000" dirty="0" err="1">
                <a:latin typeface="Montserrat"/>
                <a:ea typeface="Montserrat"/>
                <a:cs typeface="Montserrat"/>
                <a:sym typeface="Montserrat"/>
              </a:rPr>
              <a:t>MLlib</a:t>
            </a:r>
            <a:r>
              <a:rPr lang="pt-BR" sz="3000" dirty="0">
                <a:latin typeface="Montserrat"/>
                <a:ea typeface="Montserrat"/>
                <a:cs typeface="Montserrat"/>
                <a:sym typeface="Montserrat"/>
              </a:rPr>
              <a:t> é que você precisa formatar seus dados para que eventualmente tenham apenas uma ou duas colunas:</a:t>
            </a:r>
          </a:p>
          <a:p>
            <a:pPr lvl="0" indent="-419100">
              <a:buSzPts val="3000"/>
              <a:buFont typeface="Montserrat"/>
              <a:buChar char="●"/>
            </a:pPr>
            <a:r>
              <a:rPr lang="pt-BR" sz="3000" dirty="0">
                <a:latin typeface="Montserrat"/>
                <a:ea typeface="Montserrat"/>
                <a:cs typeface="Montserrat"/>
                <a:sym typeface="Montserrat"/>
              </a:rPr>
              <a:t>Recursos, rótulos (supervisionados)</a:t>
            </a:r>
          </a:p>
          <a:p>
            <a:pPr lvl="0" indent="-419100">
              <a:buSzPts val="3000"/>
              <a:buFont typeface="Montserrat"/>
              <a:buChar char="●"/>
            </a:pPr>
            <a:r>
              <a:rPr lang="pt-BR" sz="3000" dirty="0">
                <a:latin typeface="Montserrat"/>
                <a:ea typeface="Montserrat"/>
                <a:cs typeface="Montserrat"/>
                <a:sym typeface="Montserrat"/>
              </a:rPr>
              <a:t>Recursos (não supervisionados)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883930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8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Python </a:t>
            </a:r>
            <a:r>
              <a:rPr lang="en" dirty="0" smtClean="0">
                <a:latin typeface="Montserrat"/>
                <a:ea typeface="Montserrat"/>
                <a:cs typeface="Montserrat"/>
                <a:sym typeface="Montserrat"/>
              </a:rPr>
              <a:t>e 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Spark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" name="Google Shape;323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19100">
              <a:buSzPts val="3000"/>
              <a:buFont typeface="Montserrat"/>
              <a:buChar char="●"/>
            </a:pPr>
            <a:r>
              <a:rPr lang="pt-BR" sz="2800" dirty="0">
                <a:latin typeface="Montserrat"/>
                <a:ea typeface="Montserrat"/>
                <a:cs typeface="Montserrat"/>
                <a:sym typeface="Montserrat"/>
              </a:rPr>
              <a:t>Isso requer um pouco mais de trabalho de processamento de dados do que algumas outras bibliotecas de aprendizado de máquina, mas a grande vantagem é que essa mesma sintaxe funciona com dados distribuídos, o que não é pouca coisa para o que está acontecendo “nos bastidores”!</a:t>
            </a:r>
            <a:endParaRPr sz="28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231539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Montserrat"/>
                <a:ea typeface="Montserrat"/>
                <a:cs typeface="Montserrat"/>
                <a:sym typeface="Montserrat"/>
              </a:rPr>
              <a:t>Spark</a:t>
            </a:r>
            <a:endParaRPr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28934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>
            <a:spLocks noGrp="1"/>
          </p:cNvSpPr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Python </a:t>
            </a:r>
            <a:r>
              <a:rPr lang="en" dirty="0" smtClean="0">
                <a:latin typeface="Montserrat"/>
                <a:ea typeface="Montserrat"/>
                <a:cs typeface="Montserrat"/>
                <a:sym typeface="Montserrat"/>
              </a:rPr>
              <a:t>e 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Spark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" name="Google Shape;339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19100">
              <a:buSzPts val="3000"/>
              <a:buFont typeface="Montserrat"/>
              <a:buChar char="●"/>
            </a:pPr>
            <a:r>
              <a:rPr lang="pt-BR" sz="3000" dirty="0">
                <a:latin typeface="Montserrat"/>
                <a:ea typeface="Montserrat"/>
                <a:cs typeface="Montserrat"/>
                <a:sym typeface="Montserrat"/>
              </a:rPr>
              <a:t>Teremos também projetos de consultoria, que deixam você solto em um projeto de dados do mundo real com um conjunto de dados e um problema para resolver, sem dizer explicitamente o que fazer!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4865494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Instalação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spark-2.4.4-bin-hadoop2.7.zip</a:t>
            </a:r>
          </a:p>
          <a:p>
            <a:r>
              <a:rPr lang="pt-BR" dirty="0" smtClean="0">
                <a:hlinkClick r:id="rId2"/>
              </a:rPr>
              <a:t>https</a:t>
            </a:r>
            <a:r>
              <a:rPr lang="pt-BR" dirty="0">
                <a:hlinkClick r:id="rId2"/>
              </a:rPr>
              <a:t>://</a:t>
            </a:r>
            <a:r>
              <a:rPr lang="pt-BR" dirty="0" smtClean="0">
                <a:hlinkClick r:id="rId2"/>
              </a:rPr>
              <a:t>drive.google.com/file/d/1s6BgmM5S1UVNYQJrPg_7Ix2MzSmwDQQb/view?usp=sharing</a:t>
            </a:r>
            <a:endParaRPr lang="pt-BR" dirty="0" smtClean="0"/>
          </a:p>
          <a:p>
            <a:r>
              <a:rPr lang="pt-BR" dirty="0">
                <a:hlinkClick r:id="rId3"/>
              </a:rPr>
              <a:t>https://archive.apache.org/dist/spark/spark-2.4.4</a:t>
            </a:r>
            <a:r>
              <a:rPr lang="pt-BR" dirty="0" smtClean="0">
                <a:hlinkClick r:id="rId3"/>
              </a:rPr>
              <a:t>/</a:t>
            </a:r>
            <a:endParaRPr lang="pt-BR" dirty="0" smtClean="0"/>
          </a:p>
          <a:p>
            <a:r>
              <a:rPr lang="pt-BR" dirty="0" smtClean="0"/>
              <a:t>Descompactar em </a:t>
            </a:r>
            <a:r>
              <a:rPr lang="pt-BR" dirty="0"/>
              <a:t>uma pasta C:\</a:t>
            </a:r>
            <a:r>
              <a:rPr lang="pt-BR" dirty="0" smtClean="0"/>
              <a:t>Users\ricar\spark\spark-2.4.4-bin-hadoop2.7\</a:t>
            </a:r>
          </a:p>
          <a:p>
            <a:endParaRPr lang="pt-BR" dirty="0" smtClean="0"/>
          </a:p>
          <a:p>
            <a:r>
              <a:rPr lang="pt-BR" dirty="0"/>
              <a:t>SPARK_HOME=C:\</a:t>
            </a:r>
            <a:r>
              <a:rPr lang="pt-BR" dirty="0" smtClean="0"/>
              <a:t>Users\usuario\spark\spark-2.4.4-bin-hadoop2.7</a:t>
            </a:r>
          </a:p>
          <a:p>
            <a:endParaRPr lang="pt-BR" dirty="0"/>
          </a:p>
          <a:p>
            <a:r>
              <a:rPr lang="pt-BR" dirty="0"/>
              <a:t>HADOOP_HOME=%SPARK_HOME</a:t>
            </a:r>
            <a:r>
              <a:rPr lang="pt-BR" dirty="0" smtClean="0"/>
              <a:t>%</a:t>
            </a:r>
          </a:p>
          <a:p>
            <a:endParaRPr lang="pt-BR" dirty="0"/>
          </a:p>
          <a:p>
            <a:r>
              <a:rPr lang="pt-BR" dirty="0" err="1" smtClean="0"/>
              <a:t>Obs</a:t>
            </a:r>
            <a:r>
              <a:rPr lang="pt-BR" dirty="0" smtClean="0"/>
              <a:t>: o binário </a:t>
            </a:r>
            <a:r>
              <a:rPr lang="pt-BR" dirty="0" err="1" smtClean="0"/>
              <a:t>winutil</a:t>
            </a:r>
            <a:r>
              <a:rPr lang="pt-BR" dirty="0" smtClean="0"/>
              <a:t> por padrão não vem com apache </a:t>
            </a:r>
            <a:r>
              <a:rPr lang="pt-BR" dirty="0" err="1" smtClean="0"/>
              <a:t>spark</a:t>
            </a:r>
            <a:r>
              <a:rPr lang="pt-BR" dirty="0" smtClean="0"/>
              <a:t> e pode ser baixado aqui  </a:t>
            </a:r>
            <a:r>
              <a:rPr lang="pt-BR" dirty="0" smtClean="0">
                <a:hlinkClick r:id="rId4"/>
              </a:rPr>
              <a:t>https</a:t>
            </a:r>
            <a:r>
              <a:rPr lang="pt-BR" dirty="0">
                <a:hlinkClick r:id="rId4"/>
              </a:rPr>
              <a:t>://</a:t>
            </a:r>
            <a:r>
              <a:rPr lang="pt-BR" dirty="0" smtClean="0">
                <a:hlinkClick r:id="rId4"/>
              </a:rPr>
              <a:t>github.com/steveloughran/winutils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64211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240"/>
            <a:ext cx="6449466" cy="454152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6449466" y="2132111"/>
            <a:ext cx="2340705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No path adicionar</a:t>
            </a:r>
          </a:p>
          <a:p>
            <a:endParaRPr lang="pt-BR" dirty="0" smtClean="0"/>
          </a:p>
          <a:p>
            <a:r>
              <a:rPr lang="pt-BR" dirty="0" smtClean="0"/>
              <a:t>%</a:t>
            </a:r>
            <a:r>
              <a:rPr lang="pt-BR" dirty="0"/>
              <a:t>SPARK_HOME%\</a:t>
            </a:r>
            <a:r>
              <a:rPr lang="pt-BR" dirty="0" smtClean="0"/>
              <a:t>bin</a:t>
            </a:r>
          </a:p>
          <a:p>
            <a:r>
              <a:rPr lang="pt-BR" dirty="0"/>
              <a:t>%HADOOP_HOME%\</a:t>
            </a:r>
            <a:r>
              <a:rPr lang="pt-BR" dirty="0" smtClean="0"/>
              <a:t>bin</a:t>
            </a:r>
          </a:p>
          <a:p>
            <a:r>
              <a:rPr lang="pt-BR" dirty="0"/>
              <a:t>%SPARK_HOME%\</a:t>
            </a:r>
            <a:r>
              <a:rPr lang="pt-BR" dirty="0" err="1"/>
              <a:t>python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37454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>
            <a:spLocks noGrp="1"/>
          </p:cNvSpPr>
          <p:nvPr>
            <p:ph type="ctrTitle"/>
          </p:nvPr>
        </p:nvSpPr>
        <p:spPr>
          <a:xfrm>
            <a:off x="311700" y="1960950"/>
            <a:ext cx="8520600" cy="122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spark.apache.org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53872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6"/>
          <p:cNvSpPr txBox="1"/>
          <p:nvPr/>
        </p:nvSpPr>
        <p:spPr>
          <a:xfrm>
            <a:off x="1042425" y="211038"/>
            <a:ext cx="7061700" cy="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Montserrat"/>
                <a:ea typeface="Montserrat"/>
                <a:cs typeface="Montserrat"/>
                <a:sym typeface="Montserrat"/>
              </a:rPr>
              <a:t>Python and Spark</a:t>
            </a:r>
            <a:endParaRPr sz="30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26"/>
          <p:cNvSpPr txBox="1"/>
          <p:nvPr/>
        </p:nvSpPr>
        <p:spPr>
          <a:xfrm>
            <a:off x="0" y="1948500"/>
            <a:ext cx="9144000" cy="21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26"/>
          <p:cNvSpPr txBox="1"/>
          <p:nvPr/>
        </p:nvSpPr>
        <p:spPr>
          <a:xfrm>
            <a:off x="581675" y="1054650"/>
            <a:ext cx="8430900" cy="23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pt-BR" sz="30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Antes de começarmos a configuração e a codificação com Python e </a:t>
            </a:r>
            <a:r>
              <a:rPr lang="pt-BR" sz="30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Spark</a:t>
            </a:r>
            <a:r>
              <a:rPr lang="pt-BR" sz="30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vamos discutir o que é </a:t>
            </a:r>
            <a:r>
              <a:rPr lang="pt-BR" sz="3000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Spark</a:t>
            </a:r>
            <a:r>
              <a:rPr lang="pt-BR" sz="30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no contexto de Big Data.</a:t>
            </a:r>
          </a:p>
          <a:p>
            <a:pPr marL="457200" lvl="0" indent="-419100"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pt-BR" sz="30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Começaremos com uma explicação geral sobre o que é Big Data e tecnologias relacionadas.</a:t>
            </a:r>
            <a:endParaRPr sz="30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23407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/>
          <p:nvPr/>
        </p:nvSpPr>
        <p:spPr>
          <a:xfrm>
            <a:off x="1042425" y="211038"/>
            <a:ext cx="7061700" cy="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27"/>
          <p:cNvSpPr txBox="1"/>
          <p:nvPr/>
        </p:nvSpPr>
        <p:spPr>
          <a:xfrm>
            <a:off x="1109150" y="27825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A3990"/>
                </a:solidFill>
                <a:latin typeface="Montserrat"/>
                <a:ea typeface="Montserrat"/>
                <a:cs typeface="Montserrat"/>
                <a:sym typeface="Montserrat"/>
              </a:rPr>
              <a:t>Big Data Overview</a:t>
            </a:r>
            <a:endParaRPr sz="3000">
              <a:solidFill>
                <a:srgbClr val="2A39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27"/>
          <p:cNvSpPr txBox="1"/>
          <p:nvPr/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>
              <a:lnSpc>
                <a:spcPct val="115000"/>
              </a:lnSpc>
              <a:buClr>
                <a:srgbClr val="333333"/>
              </a:buClr>
              <a:buSzPts val="2800"/>
              <a:buFont typeface="Montserrat"/>
              <a:buChar char="●"/>
            </a:pPr>
            <a:r>
              <a:rPr lang="pt-BR" sz="2800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O que é “Big Data”?</a:t>
            </a:r>
          </a:p>
          <a:p>
            <a:pPr marL="457200" lvl="0" indent="-406400">
              <a:lnSpc>
                <a:spcPct val="115000"/>
              </a:lnSpc>
              <a:buClr>
                <a:srgbClr val="333333"/>
              </a:buClr>
              <a:buSzPts val="2800"/>
              <a:buFont typeface="Montserrat"/>
              <a:buChar char="●"/>
            </a:pPr>
            <a:r>
              <a:rPr lang="pt-BR" sz="2800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Explicação de </a:t>
            </a:r>
            <a:r>
              <a:rPr lang="pt-BR" sz="2800" dirty="0" err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Hadoop</a:t>
            </a:r>
            <a:r>
              <a:rPr lang="pt-BR" sz="2800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pt-BR" sz="2800" dirty="0" err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MapReduce</a:t>
            </a:r>
            <a:r>
              <a:rPr lang="pt-BR" sz="2800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pt-BR" sz="2800" dirty="0" err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Spark</a:t>
            </a:r>
            <a:endParaRPr lang="pt-BR" sz="2800" dirty="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406400">
              <a:lnSpc>
                <a:spcPct val="115000"/>
              </a:lnSpc>
              <a:buClr>
                <a:srgbClr val="333333"/>
              </a:buClr>
              <a:buSzPts val="2800"/>
              <a:buFont typeface="Montserrat"/>
              <a:buChar char="●"/>
            </a:pPr>
            <a:r>
              <a:rPr lang="pt-BR" sz="2800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Sistemas Locais versus Distribuídos</a:t>
            </a:r>
          </a:p>
          <a:p>
            <a:pPr marL="457200" lvl="0" indent="-406400">
              <a:lnSpc>
                <a:spcPct val="115000"/>
              </a:lnSpc>
              <a:buClr>
                <a:srgbClr val="333333"/>
              </a:buClr>
              <a:buSzPts val="2800"/>
              <a:buFont typeface="Montserrat"/>
              <a:buChar char="●"/>
            </a:pPr>
            <a:r>
              <a:rPr lang="pt-BR" sz="2800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Visão geral do ecossistema </a:t>
            </a:r>
            <a:r>
              <a:rPr lang="pt-BR" sz="2800" dirty="0" err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Hadoop</a:t>
            </a:r>
            <a:endParaRPr lang="pt-BR" sz="2800" dirty="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406400">
              <a:lnSpc>
                <a:spcPct val="115000"/>
              </a:lnSpc>
              <a:buClr>
                <a:srgbClr val="333333"/>
              </a:buClr>
              <a:buSzPts val="2800"/>
              <a:buFont typeface="Montserrat"/>
              <a:buChar char="●"/>
            </a:pPr>
            <a:r>
              <a:rPr lang="pt-BR" sz="2800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Visão geral do </a:t>
            </a:r>
            <a:r>
              <a:rPr lang="pt-BR" sz="2800" dirty="0" err="1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Spark</a:t>
            </a:r>
            <a:endParaRPr sz="2800" dirty="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53586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/>
        </p:nvSpPr>
        <p:spPr>
          <a:xfrm>
            <a:off x="1042425" y="211038"/>
            <a:ext cx="7061700" cy="7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28"/>
          <p:cNvSpPr txBox="1"/>
          <p:nvPr/>
        </p:nvSpPr>
        <p:spPr>
          <a:xfrm>
            <a:off x="1109150" y="27825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A3990"/>
                </a:solidFill>
                <a:latin typeface="Montserrat"/>
                <a:ea typeface="Montserrat"/>
                <a:cs typeface="Montserrat"/>
                <a:sym typeface="Montserrat"/>
              </a:rPr>
              <a:t>Big Data</a:t>
            </a:r>
            <a:endParaRPr sz="3000">
              <a:solidFill>
                <a:srgbClr val="2A399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p28"/>
          <p:cNvSpPr txBox="1"/>
          <p:nvPr/>
        </p:nvSpPr>
        <p:spPr>
          <a:xfrm>
            <a:off x="311700" y="1229875"/>
            <a:ext cx="77925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>
              <a:lnSpc>
                <a:spcPct val="115000"/>
              </a:lnSpc>
              <a:buClr>
                <a:srgbClr val="333333"/>
              </a:buClr>
              <a:buSzPts val="2400"/>
              <a:buFont typeface="Montserrat"/>
              <a:buChar char="●"/>
            </a:pPr>
            <a:r>
              <a:rPr lang="pt-BR" sz="2000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Dados que podem caber em um computador local, na escala de 0-32 GB dependendo da RAM.</a:t>
            </a:r>
          </a:p>
          <a:p>
            <a:pPr marL="457200" lvl="0" indent="-381000">
              <a:lnSpc>
                <a:spcPct val="115000"/>
              </a:lnSpc>
              <a:buClr>
                <a:srgbClr val="333333"/>
              </a:buClr>
              <a:buSzPts val="2400"/>
              <a:buFont typeface="Montserrat"/>
              <a:buChar char="●"/>
            </a:pPr>
            <a:r>
              <a:rPr lang="pt-BR" sz="2000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Mas o que podemos fazer se tivermos um conjunto maior de dados?</a:t>
            </a:r>
          </a:p>
          <a:p>
            <a:pPr marL="457200" lvl="0" indent="-381000">
              <a:lnSpc>
                <a:spcPct val="115000"/>
              </a:lnSpc>
              <a:buClr>
                <a:srgbClr val="333333"/>
              </a:buClr>
              <a:buSzPts val="2400"/>
              <a:buFont typeface="Montserrat"/>
              <a:buChar char="●"/>
            </a:pPr>
            <a:r>
              <a:rPr lang="pt-BR" sz="2000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Tente usar um banco de dados SQL para mover o armazenamento para o disco rígido em vez de RAM</a:t>
            </a:r>
          </a:p>
          <a:p>
            <a:pPr marL="457200" lvl="0" indent="-381000">
              <a:lnSpc>
                <a:spcPct val="115000"/>
              </a:lnSpc>
              <a:buClr>
                <a:srgbClr val="333333"/>
              </a:buClr>
              <a:buSzPts val="2400"/>
              <a:buFont typeface="Montserrat"/>
              <a:buChar char="●"/>
            </a:pPr>
            <a:r>
              <a:rPr lang="pt-BR" sz="2000" dirty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Ou use um sistema distribuído, que distribui os dados para várias máquinas / computador.</a:t>
            </a:r>
            <a:endParaRPr sz="2000" dirty="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41136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1445</Words>
  <Application>Microsoft Office PowerPoint</Application>
  <PresentationFormat>Apresentação na tela (16:9)</PresentationFormat>
  <Paragraphs>264</Paragraphs>
  <Slides>63</Slides>
  <Notes>40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63</vt:i4>
      </vt:variant>
    </vt:vector>
  </HeadingPairs>
  <TitlesOfParts>
    <vt:vector size="69" baseType="lpstr">
      <vt:lpstr>Wingdings</vt:lpstr>
      <vt:lpstr>Arial</vt:lpstr>
      <vt:lpstr>Courier New</vt:lpstr>
      <vt:lpstr>Montserrat</vt:lpstr>
      <vt:lpstr>Roboto</vt:lpstr>
      <vt:lpstr>Simple Light</vt:lpstr>
      <vt:lpstr>Curso big data com MapReduce spark  Pós-graduação em Ciência de Dados e Machine Learning Módulo 3 - Data Mining e Machine Learning</vt:lpstr>
      <vt:lpstr>Python e Spark</vt:lpstr>
      <vt:lpstr>Python and Spark</vt:lpstr>
      <vt:lpstr>Python and Spark</vt:lpstr>
      <vt:lpstr>Python and Spark</vt:lpstr>
      <vt:lpstr>Spark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Aplicações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Machine Learning  com Spark</vt:lpstr>
      <vt:lpstr>Python e Spark</vt:lpstr>
      <vt:lpstr>Python e Spark</vt:lpstr>
      <vt:lpstr>Python e Spark</vt:lpstr>
      <vt:lpstr>Python e Spark</vt:lpstr>
      <vt:lpstr>Instalação</vt:lpstr>
      <vt:lpstr>Apresentação do PowerPoint</vt:lpstr>
      <vt:lpstr>spark.apache.org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Overview</dc:title>
  <cp:lastModifiedBy>ricardo maia</cp:lastModifiedBy>
  <cp:revision>88</cp:revision>
  <dcterms:modified xsi:type="dcterms:W3CDTF">2020-10-29T20:00:38Z</dcterms:modified>
</cp:coreProperties>
</file>